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3"/>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1" d="100"/>
          <a:sy n="71" d="100"/>
        </p:scale>
        <p:origin x="618"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466898-EAA7-4F2A-AFCE-F9D5C336E9B4}" type="datetimeFigureOut">
              <a:rPr lang="de-DE" smtClean="0"/>
              <a:t>10.12.2014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912D26-991D-4D4F-BE56-755B3B4EC28D}" type="slidenum">
              <a:rPr lang="de-DE" smtClean="0"/>
              <a:t>‹Nr.›</a:t>
            </a:fld>
            <a:endParaRPr lang="de-DE"/>
          </a:p>
        </p:txBody>
      </p:sp>
    </p:spTree>
    <p:extLst>
      <p:ext uri="{BB962C8B-B14F-4D97-AF65-F5344CB8AC3E}">
        <p14:creationId xmlns:p14="http://schemas.microsoft.com/office/powerpoint/2010/main" val="874249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Verdana" charset="0"/>
                <a:ea typeface="MS PGothic" charset="0"/>
                <a:cs typeface="MS PGothic" charset="0"/>
              </a:defRPr>
            </a:lvl1pPr>
            <a:lvl2pPr marL="742819" indent="-285700" eaLnBrk="0" hangingPunct="0">
              <a:defRPr sz="1400" b="1">
                <a:solidFill>
                  <a:schemeClr val="tx1"/>
                </a:solidFill>
                <a:latin typeface="Verdana" charset="0"/>
                <a:ea typeface="MS PGothic" charset="0"/>
                <a:cs typeface="MS PGothic" charset="0"/>
              </a:defRPr>
            </a:lvl2pPr>
            <a:lvl3pPr marL="1142798" indent="-228560" eaLnBrk="0" hangingPunct="0">
              <a:defRPr sz="1400" b="1">
                <a:solidFill>
                  <a:schemeClr val="tx1"/>
                </a:solidFill>
                <a:latin typeface="Verdana" charset="0"/>
                <a:ea typeface="MS PGothic" charset="0"/>
                <a:cs typeface="MS PGothic" charset="0"/>
              </a:defRPr>
            </a:lvl3pPr>
            <a:lvl4pPr marL="1599917" indent="-228560" eaLnBrk="0" hangingPunct="0">
              <a:defRPr sz="1400" b="1">
                <a:solidFill>
                  <a:schemeClr val="tx1"/>
                </a:solidFill>
                <a:latin typeface="Verdana" charset="0"/>
                <a:ea typeface="MS PGothic" charset="0"/>
                <a:cs typeface="MS PGothic" charset="0"/>
              </a:defRPr>
            </a:lvl4pPr>
            <a:lvl5pPr marL="2057036" indent="-228560" eaLnBrk="0" hangingPunct="0">
              <a:defRPr sz="1400" b="1">
                <a:solidFill>
                  <a:schemeClr val="tx1"/>
                </a:solidFill>
                <a:latin typeface="Verdana" charset="0"/>
                <a:ea typeface="MS PGothic" charset="0"/>
                <a:cs typeface="MS PGothic" charset="0"/>
              </a:defRPr>
            </a:lvl5pPr>
            <a:lvl6pPr marL="2514155" indent="-228560" eaLnBrk="0" fontAlgn="base" hangingPunct="0">
              <a:spcBef>
                <a:spcPct val="0"/>
              </a:spcBef>
              <a:spcAft>
                <a:spcPct val="0"/>
              </a:spcAft>
              <a:defRPr sz="1400" b="1">
                <a:solidFill>
                  <a:schemeClr val="tx1"/>
                </a:solidFill>
                <a:latin typeface="Verdana" charset="0"/>
                <a:ea typeface="MS PGothic" charset="0"/>
                <a:cs typeface="MS PGothic" charset="0"/>
              </a:defRPr>
            </a:lvl6pPr>
            <a:lvl7pPr marL="2971274" indent="-228560" eaLnBrk="0" fontAlgn="base" hangingPunct="0">
              <a:spcBef>
                <a:spcPct val="0"/>
              </a:spcBef>
              <a:spcAft>
                <a:spcPct val="0"/>
              </a:spcAft>
              <a:defRPr sz="1400" b="1">
                <a:solidFill>
                  <a:schemeClr val="tx1"/>
                </a:solidFill>
                <a:latin typeface="Verdana" charset="0"/>
                <a:ea typeface="MS PGothic" charset="0"/>
                <a:cs typeface="MS PGothic" charset="0"/>
              </a:defRPr>
            </a:lvl7pPr>
            <a:lvl8pPr marL="3428393" indent="-228560" eaLnBrk="0" fontAlgn="base" hangingPunct="0">
              <a:spcBef>
                <a:spcPct val="0"/>
              </a:spcBef>
              <a:spcAft>
                <a:spcPct val="0"/>
              </a:spcAft>
              <a:defRPr sz="1400" b="1">
                <a:solidFill>
                  <a:schemeClr val="tx1"/>
                </a:solidFill>
                <a:latin typeface="Verdana" charset="0"/>
                <a:ea typeface="MS PGothic" charset="0"/>
                <a:cs typeface="MS PGothic" charset="0"/>
              </a:defRPr>
            </a:lvl8pPr>
            <a:lvl9pPr marL="3885513" indent="-228560" eaLnBrk="0" fontAlgn="base" hangingPunct="0">
              <a:spcBef>
                <a:spcPct val="0"/>
              </a:spcBef>
              <a:spcAft>
                <a:spcPct val="0"/>
              </a:spcAft>
              <a:defRPr sz="1400" b="1">
                <a:solidFill>
                  <a:schemeClr val="tx1"/>
                </a:solidFill>
                <a:latin typeface="Verdana" charset="0"/>
                <a:ea typeface="MS PGothic" charset="0"/>
                <a:cs typeface="MS PGothic" charset="0"/>
              </a:defRPr>
            </a:lvl9pPr>
          </a:lstStyle>
          <a:p>
            <a:fld id="{E2291C13-7438-3548-A867-D6BC9F469227}" type="slidenum">
              <a:rPr lang="en-US" sz="1300" b="0">
                <a:solidFill>
                  <a:srgbClr val="000000"/>
                </a:solidFill>
                <a:latin typeface="Arial" charset="0"/>
              </a:rPr>
              <a:pPr/>
              <a:t>2</a:t>
            </a:fld>
            <a:endParaRPr lang="en-US" sz="1300" b="0" dirty="0">
              <a:solidFill>
                <a:srgbClr val="000000"/>
              </a:solidFill>
              <a:latin typeface="Arial"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de-DE">
              <a:ea typeface="MS PGothic" charset="0"/>
            </a:endParaRPr>
          </a:p>
        </p:txBody>
      </p:sp>
    </p:spTree>
    <p:extLst>
      <p:ext uri="{BB962C8B-B14F-4D97-AF65-F5344CB8AC3E}">
        <p14:creationId xmlns:p14="http://schemas.microsoft.com/office/powerpoint/2010/main" val="1772158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Verdana" charset="0"/>
                <a:ea typeface="MS PGothic" charset="0"/>
                <a:cs typeface="MS PGothic" charset="0"/>
              </a:defRPr>
            </a:lvl1pPr>
            <a:lvl2pPr marL="742819" indent="-285700" eaLnBrk="0" hangingPunct="0">
              <a:defRPr sz="1400" b="1">
                <a:solidFill>
                  <a:schemeClr val="tx1"/>
                </a:solidFill>
                <a:latin typeface="Verdana" charset="0"/>
                <a:ea typeface="MS PGothic" charset="0"/>
                <a:cs typeface="MS PGothic" charset="0"/>
              </a:defRPr>
            </a:lvl2pPr>
            <a:lvl3pPr marL="1142798" indent="-228560" eaLnBrk="0" hangingPunct="0">
              <a:defRPr sz="1400" b="1">
                <a:solidFill>
                  <a:schemeClr val="tx1"/>
                </a:solidFill>
                <a:latin typeface="Verdana" charset="0"/>
                <a:ea typeface="MS PGothic" charset="0"/>
                <a:cs typeface="MS PGothic" charset="0"/>
              </a:defRPr>
            </a:lvl3pPr>
            <a:lvl4pPr marL="1599917" indent="-228560" eaLnBrk="0" hangingPunct="0">
              <a:defRPr sz="1400" b="1">
                <a:solidFill>
                  <a:schemeClr val="tx1"/>
                </a:solidFill>
                <a:latin typeface="Verdana" charset="0"/>
                <a:ea typeface="MS PGothic" charset="0"/>
                <a:cs typeface="MS PGothic" charset="0"/>
              </a:defRPr>
            </a:lvl4pPr>
            <a:lvl5pPr marL="2057036" indent="-228560" eaLnBrk="0" hangingPunct="0">
              <a:defRPr sz="1400" b="1">
                <a:solidFill>
                  <a:schemeClr val="tx1"/>
                </a:solidFill>
                <a:latin typeface="Verdana" charset="0"/>
                <a:ea typeface="MS PGothic" charset="0"/>
                <a:cs typeface="MS PGothic" charset="0"/>
              </a:defRPr>
            </a:lvl5pPr>
            <a:lvl6pPr marL="2514155" indent="-228560" eaLnBrk="0" fontAlgn="base" hangingPunct="0">
              <a:spcBef>
                <a:spcPct val="0"/>
              </a:spcBef>
              <a:spcAft>
                <a:spcPct val="0"/>
              </a:spcAft>
              <a:defRPr sz="1400" b="1">
                <a:solidFill>
                  <a:schemeClr val="tx1"/>
                </a:solidFill>
                <a:latin typeface="Verdana" charset="0"/>
                <a:ea typeface="MS PGothic" charset="0"/>
                <a:cs typeface="MS PGothic" charset="0"/>
              </a:defRPr>
            </a:lvl6pPr>
            <a:lvl7pPr marL="2971274" indent="-228560" eaLnBrk="0" fontAlgn="base" hangingPunct="0">
              <a:spcBef>
                <a:spcPct val="0"/>
              </a:spcBef>
              <a:spcAft>
                <a:spcPct val="0"/>
              </a:spcAft>
              <a:defRPr sz="1400" b="1">
                <a:solidFill>
                  <a:schemeClr val="tx1"/>
                </a:solidFill>
                <a:latin typeface="Verdana" charset="0"/>
                <a:ea typeface="MS PGothic" charset="0"/>
                <a:cs typeface="MS PGothic" charset="0"/>
              </a:defRPr>
            </a:lvl7pPr>
            <a:lvl8pPr marL="3428393" indent="-228560" eaLnBrk="0" fontAlgn="base" hangingPunct="0">
              <a:spcBef>
                <a:spcPct val="0"/>
              </a:spcBef>
              <a:spcAft>
                <a:spcPct val="0"/>
              </a:spcAft>
              <a:defRPr sz="1400" b="1">
                <a:solidFill>
                  <a:schemeClr val="tx1"/>
                </a:solidFill>
                <a:latin typeface="Verdana" charset="0"/>
                <a:ea typeface="MS PGothic" charset="0"/>
                <a:cs typeface="MS PGothic" charset="0"/>
              </a:defRPr>
            </a:lvl8pPr>
            <a:lvl9pPr marL="3885513" indent="-228560" eaLnBrk="0" fontAlgn="base" hangingPunct="0">
              <a:spcBef>
                <a:spcPct val="0"/>
              </a:spcBef>
              <a:spcAft>
                <a:spcPct val="0"/>
              </a:spcAft>
              <a:defRPr sz="1400" b="1">
                <a:solidFill>
                  <a:schemeClr val="tx1"/>
                </a:solidFill>
                <a:latin typeface="Verdana" charset="0"/>
                <a:ea typeface="MS PGothic" charset="0"/>
                <a:cs typeface="MS PGothic" charset="0"/>
              </a:defRPr>
            </a:lvl9pPr>
          </a:lstStyle>
          <a:p>
            <a:fld id="{A1B68C10-726C-3541-AD30-3FDA64BDC381}" type="slidenum">
              <a:rPr lang="en-US" sz="1300" b="0">
                <a:solidFill>
                  <a:srgbClr val="000000"/>
                </a:solidFill>
                <a:latin typeface="Arial" charset="0"/>
              </a:rPr>
              <a:pPr/>
              <a:t>21</a:t>
            </a:fld>
            <a:endParaRPr lang="en-US" sz="1300" b="0" dirty="0">
              <a:solidFill>
                <a:srgbClr val="000000"/>
              </a:solidFill>
              <a:latin typeface="Arial" charset="0"/>
            </a:endParaRPr>
          </a:p>
        </p:txBody>
      </p:sp>
      <p:sp>
        <p:nvSpPr>
          <p:cNvPr id="54275" name="Rectangle 2"/>
          <p:cNvSpPr>
            <a:spLocks noGrp="1" noRot="1" noChangeAspect="1" noChangeArrowheads="1" noTextEdit="1"/>
          </p:cNvSpPr>
          <p:nvPr>
            <p:ph type="sldImg"/>
          </p:nvPr>
        </p:nvSpPr>
        <p:spPr>
          <a:solidFill>
            <a:srgbClr val="FFFFFF"/>
          </a:solidFill>
          <a:ln/>
        </p:spPr>
      </p:sp>
      <p:sp>
        <p:nvSpPr>
          <p:cNvPr id="54276"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de-DE">
              <a:ea typeface="MS PGothic" charset="0"/>
            </a:endParaRPr>
          </a:p>
        </p:txBody>
      </p:sp>
    </p:spTree>
    <p:extLst>
      <p:ext uri="{BB962C8B-B14F-4D97-AF65-F5344CB8AC3E}">
        <p14:creationId xmlns:p14="http://schemas.microsoft.com/office/powerpoint/2010/main" val="609021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Satzfehler im Skript!!</a:t>
            </a:r>
            <a:endParaRPr lang="de-DE" dirty="0"/>
          </a:p>
        </p:txBody>
      </p:sp>
      <p:sp>
        <p:nvSpPr>
          <p:cNvPr id="4" name="Foliennummernplatzhalter 3"/>
          <p:cNvSpPr>
            <a:spLocks noGrp="1"/>
          </p:cNvSpPr>
          <p:nvPr>
            <p:ph type="sldNum" sz="quarter" idx="10"/>
          </p:nvPr>
        </p:nvSpPr>
        <p:spPr/>
        <p:txBody>
          <a:bodyPr/>
          <a:lstStyle/>
          <a:p>
            <a:fld id="{EE2FA267-3949-A145-AAAD-8D978B42486C}" type="slidenum">
              <a:rPr lang="en-US" smtClean="0">
                <a:solidFill>
                  <a:srgbClr val="000000"/>
                </a:solidFill>
              </a:rPr>
              <a:pPr/>
              <a:t>22</a:t>
            </a:fld>
            <a:endParaRPr lang="en-US">
              <a:solidFill>
                <a:srgbClr val="000000"/>
              </a:solidFill>
            </a:endParaRPr>
          </a:p>
        </p:txBody>
      </p:sp>
    </p:spTree>
    <p:extLst>
      <p:ext uri="{BB962C8B-B14F-4D97-AF65-F5344CB8AC3E}">
        <p14:creationId xmlns:p14="http://schemas.microsoft.com/office/powerpoint/2010/main" val="3667847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Verdana" charset="0"/>
                <a:ea typeface="MS PGothic" charset="0"/>
                <a:cs typeface="MS PGothic" charset="0"/>
              </a:defRPr>
            </a:lvl1pPr>
            <a:lvl2pPr marL="742819" indent="-285700" eaLnBrk="0" hangingPunct="0">
              <a:defRPr sz="1400" b="1">
                <a:solidFill>
                  <a:schemeClr val="tx1"/>
                </a:solidFill>
                <a:latin typeface="Verdana" charset="0"/>
                <a:ea typeface="MS PGothic" charset="0"/>
                <a:cs typeface="MS PGothic" charset="0"/>
              </a:defRPr>
            </a:lvl2pPr>
            <a:lvl3pPr marL="1142798" indent="-228560" eaLnBrk="0" hangingPunct="0">
              <a:defRPr sz="1400" b="1">
                <a:solidFill>
                  <a:schemeClr val="tx1"/>
                </a:solidFill>
                <a:latin typeface="Verdana" charset="0"/>
                <a:ea typeface="MS PGothic" charset="0"/>
                <a:cs typeface="MS PGothic" charset="0"/>
              </a:defRPr>
            </a:lvl3pPr>
            <a:lvl4pPr marL="1599917" indent="-228560" eaLnBrk="0" hangingPunct="0">
              <a:defRPr sz="1400" b="1">
                <a:solidFill>
                  <a:schemeClr val="tx1"/>
                </a:solidFill>
                <a:latin typeface="Verdana" charset="0"/>
                <a:ea typeface="MS PGothic" charset="0"/>
                <a:cs typeface="MS PGothic" charset="0"/>
              </a:defRPr>
            </a:lvl4pPr>
            <a:lvl5pPr marL="2057036" indent="-228560" eaLnBrk="0" hangingPunct="0">
              <a:defRPr sz="1400" b="1">
                <a:solidFill>
                  <a:schemeClr val="tx1"/>
                </a:solidFill>
                <a:latin typeface="Verdana" charset="0"/>
                <a:ea typeface="MS PGothic" charset="0"/>
                <a:cs typeface="MS PGothic" charset="0"/>
              </a:defRPr>
            </a:lvl5pPr>
            <a:lvl6pPr marL="2514155" indent="-228560" eaLnBrk="0" fontAlgn="base" hangingPunct="0">
              <a:spcBef>
                <a:spcPct val="0"/>
              </a:spcBef>
              <a:spcAft>
                <a:spcPct val="0"/>
              </a:spcAft>
              <a:defRPr sz="1400" b="1">
                <a:solidFill>
                  <a:schemeClr val="tx1"/>
                </a:solidFill>
                <a:latin typeface="Verdana" charset="0"/>
                <a:ea typeface="MS PGothic" charset="0"/>
                <a:cs typeface="MS PGothic" charset="0"/>
              </a:defRPr>
            </a:lvl6pPr>
            <a:lvl7pPr marL="2971274" indent="-228560" eaLnBrk="0" fontAlgn="base" hangingPunct="0">
              <a:spcBef>
                <a:spcPct val="0"/>
              </a:spcBef>
              <a:spcAft>
                <a:spcPct val="0"/>
              </a:spcAft>
              <a:defRPr sz="1400" b="1">
                <a:solidFill>
                  <a:schemeClr val="tx1"/>
                </a:solidFill>
                <a:latin typeface="Verdana" charset="0"/>
                <a:ea typeface="MS PGothic" charset="0"/>
                <a:cs typeface="MS PGothic" charset="0"/>
              </a:defRPr>
            </a:lvl7pPr>
            <a:lvl8pPr marL="3428393" indent="-228560" eaLnBrk="0" fontAlgn="base" hangingPunct="0">
              <a:spcBef>
                <a:spcPct val="0"/>
              </a:spcBef>
              <a:spcAft>
                <a:spcPct val="0"/>
              </a:spcAft>
              <a:defRPr sz="1400" b="1">
                <a:solidFill>
                  <a:schemeClr val="tx1"/>
                </a:solidFill>
                <a:latin typeface="Verdana" charset="0"/>
                <a:ea typeface="MS PGothic" charset="0"/>
                <a:cs typeface="MS PGothic" charset="0"/>
              </a:defRPr>
            </a:lvl8pPr>
            <a:lvl9pPr marL="3885513" indent="-228560" eaLnBrk="0" fontAlgn="base" hangingPunct="0">
              <a:spcBef>
                <a:spcPct val="0"/>
              </a:spcBef>
              <a:spcAft>
                <a:spcPct val="0"/>
              </a:spcAft>
              <a:defRPr sz="1400" b="1">
                <a:solidFill>
                  <a:schemeClr val="tx1"/>
                </a:solidFill>
                <a:latin typeface="Verdana" charset="0"/>
                <a:ea typeface="MS PGothic" charset="0"/>
                <a:cs typeface="MS PGothic" charset="0"/>
              </a:defRPr>
            </a:lvl9pPr>
          </a:lstStyle>
          <a:p>
            <a:fld id="{A1B68C10-726C-3541-AD30-3FDA64BDC381}" type="slidenum">
              <a:rPr lang="en-US" sz="1300" b="0">
                <a:solidFill>
                  <a:srgbClr val="000000"/>
                </a:solidFill>
                <a:latin typeface="Arial" charset="0"/>
              </a:rPr>
              <a:pPr/>
              <a:t>23</a:t>
            </a:fld>
            <a:endParaRPr lang="en-US" sz="1300" b="0" dirty="0">
              <a:solidFill>
                <a:srgbClr val="000000"/>
              </a:solidFill>
              <a:latin typeface="Arial" charset="0"/>
            </a:endParaRPr>
          </a:p>
        </p:txBody>
      </p:sp>
      <p:sp>
        <p:nvSpPr>
          <p:cNvPr id="54275" name="Rectangle 2"/>
          <p:cNvSpPr>
            <a:spLocks noGrp="1" noRot="1" noChangeAspect="1" noChangeArrowheads="1" noTextEdit="1"/>
          </p:cNvSpPr>
          <p:nvPr>
            <p:ph type="sldImg"/>
          </p:nvPr>
        </p:nvSpPr>
        <p:spPr>
          <a:solidFill>
            <a:srgbClr val="FFFFFF"/>
          </a:solidFill>
          <a:ln/>
        </p:spPr>
      </p:sp>
      <p:sp>
        <p:nvSpPr>
          <p:cNvPr id="54276"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de-DE">
              <a:ea typeface="MS PGothic" charset="0"/>
            </a:endParaRPr>
          </a:p>
        </p:txBody>
      </p:sp>
    </p:spTree>
    <p:extLst>
      <p:ext uri="{BB962C8B-B14F-4D97-AF65-F5344CB8AC3E}">
        <p14:creationId xmlns:p14="http://schemas.microsoft.com/office/powerpoint/2010/main" val="14852834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Verdana" charset="0"/>
                <a:ea typeface="MS PGothic" charset="0"/>
                <a:cs typeface="MS PGothic" charset="0"/>
              </a:defRPr>
            </a:lvl1pPr>
            <a:lvl2pPr marL="742819" indent="-285700" eaLnBrk="0" hangingPunct="0">
              <a:defRPr sz="1400" b="1">
                <a:solidFill>
                  <a:schemeClr val="tx1"/>
                </a:solidFill>
                <a:latin typeface="Verdana" charset="0"/>
                <a:ea typeface="MS PGothic" charset="0"/>
                <a:cs typeface="MS PGothic" charset="0"/>
              </a:defRPr>
            </a:lvl2pPr>
            <a:lvl3pPr marL="1142798" indent="-228560" eaLnBrk="0" hangingPunct="0">
              <a:defRPr sz="1400" b="1">
                <a:solidFill>
                  <a:schemeClr val="tx1"/>
                </a:solidFill>
                <a:latin typeface="Verdana" charset="0"/>
                <a:ea typeface="MS PGothic" charset="0"/>
                <a:cs typeface="MS PGothic" charset="0"/>
              </a:defRPr>
            </a:lvl3pPr>
            <a:lvl4pPr marL="1599917" indent="-228560" eaLnBrk="0" hangingPunct="0">
              <a:defRPr sz="1400" b="1">
                <a:solidFill>
                  <a:schemeClr val="tx1"/>
                </a:solidFill>
                <a:latin typeface="Verdana" charset="0"/>
                <a:ea typeface="MS PGothic" charset="0"/>
                <a:cs typeface="MS PGothic" charset="0"/>
              </a:defRPr>
            </a:lvl4pPr>
            <a:lvl5pPr marL="2057036" indent="-228560" eaLnBrk="0" hangingPunct="0">
              <a:defRPr sz="1400" b="1">
                <a:solidFill>
                  <a:schemeClr val="tx1"/>
                </a:solidFill>
                <a:latin typeface="Verdana" charset="0"/>
                <a:ea typeface="MS PGothic" charset="0"/>
                <a:cs typeface="MS PGothic" charset="0"/>
              </a:defRPr>
            </a:lvl5pPr>
            <a:lvl6pPr marL="2514155" indent="-228560" eaLnBrk="0" fontAlgn="base" hangingPunct="0">
              <a:spcBef>
                <a:spcPct val="0"/>
              </a:spcBef>
              <a:spcAft>
                <a:spcPct val="0"/>
              </a:spcAft>
              <a:defRPr sz="1400" b="1">
                <a:solidFill>
                  <a:schemeClr val="tx1"/>
                </a:solidFill>
                <a:latin typeface="Verdana" charset="0"/>
                <a:ea typeface="MS PGothic" charset="0"/>
                <a:cs typeface="MS PGothic" charset="0"/>
              </a:defRPr>
            </a:lvl6pPr>
            <a:lvl7pPr marL="2971274" indent="-228560" eaLnBrk="0" fontAlgn="base" hangingPunct="0">
              <a:spcBef>
                <a:spcPct val="0"/>
              </a:spcBef>
              <a:spcAft>
                <a:spcPct val="0"/>
              </a:spcAft>
              <a:defRPr sz="1400" b="1">
                <a:solidFill>
                  <a:schemeClr val="tx1"/>
                </a:solidFill>
                <a:latin typeface="Verdana" charset="0"/>
                <a:ea typeface="MS PGothic" charset="0"/>
                <a:cs typeface="MS PGothic" charset="0"/>
              </a:defRPr>
            </a:lvl7pPr>
            <a:lvl8pPr marL="3428393" indent="-228560" eaLnBrk="0" fontAlgn="base" hangingPunct="0">
              <a:spcBef>
                <a:spcPct val="0"/>
              </a:spcBef>
              <a:spcAft>
                <a:spcPct val="0"/>
              </a:spcAft>
              <a:defRPr sz="1400" b="1">
                <a:solidFill>
                  <a:schemeClr val="tx1"/>
                </a:solidFill>
                <a:latin typeface="Verdana" charset="0"/>
                <a:ea typeface="MS PGothic" charset="0"/>
                <a:cs typeface="MS PGothic" charset="0"/>
              </a:defRPr>
            </a:lvl8pPr>
            <a:lvl9pPr marL="3885513" indent="-228560" eaLnBrk="0" fontAlgn="base" hangingPunct="0">
              <a:spcBef>
                <a:spcPct val="0"/>
              </a:spcBef>
              <a:spcAft>
                <a:spcPct val="0"/>
              </a:spcAft>
              <a:defRPr sz="1400" b="1">
                <a:solidFill>
                  <a:schemeClr val="tx1"/>
                </a:solidFill>
                <a:latin typeface="Verdana" charset="0"/>
                <a:ea typeface="MS PGothic" charset="0"/>
                <a:cs typeface="MS PGothic" charset="0"/>
              </a:defRPr>
            </a:lvl9pPr>
          </a:lstStyle>
          <a:p>
            <a:fld id="{A1B68C10-726C-3541-AD30-3FDA64BDC381}" type="slidenum">
              <a:rPr lang="en-US" sz="1300" b="0">
                <a:solidFill>
                  <a:srgbClr val="000000"/>
                </a:solidFill>
                <a:latin typeface="Arial" charset="0"/>
              </a:rPr>
              <a:pPr/>
              <a:t>28</a:t>
            </a:fld>
            <a:endParaRPr lang="en-US" sz="1300" b="0" dirty="0">
              <a:solidFill>
                <a:srgbClr val="000000"/>
              </a:solidFill>
              <a:latin typeface="Arial" charset="0"/>
            </a:endParaRPr>
          </a:p>
        </p:txBody>
      </p:sp>
      <p:sp>
        <p:nvSpPr>
          <p:cNvPr id="54275" name="Rectangle 2"/>
          <p:cNvSpPr>
            <a:spLocks noGrp="1" noRot="1" noChangeAspect="1" noChangeArrowheads="1" noTextEdit="1"/>
          </p:cNvSpPr>
          <p:nvPr>
            <p:ph type="sldImg"/>
          </p:nvPr>
        </p:nvSpPr>
        <p:spPr>
          <a:solidFill>
            <a:srgbClr val="FFFFFF"/>
          </a:solidFill>
          <a:ln/>
        </p:spPr>
      </p:sp>
      <p:sp>
        <p:nvSpPr>
          <p:cNvPr id="54276"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de-DE">
              <a:ea typeface="MS PGothic" charset="0"/>
            </a:endParaRPr>
          </a:p>
        </p:txBody>
      </p:sp>
    </p:spTree>
    <p:extLst>
      <p:ext uri="{BB962C8B-B14F-4D97-AF65-F5344CB8AC3E}">
        <p14:creationId xmlns:p14="http://schemas.microsoft.com/office/powerpoint/2010/main" val="11141720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Verdana" charset="0"/>
                <a:ea typeface="MS PGothic" charset="0"/>
                <a:cs typeface="MS PGothic" charset="0"/>
              </a:defRPr>
            </a:lvl1pPr>
            <a:lvl2pPr marL="742819" indent="-285700" eaLnBrk="0" hangingPunct="0">
              <a:defRPr sz="1400" b="1">
                <a:solidFill>
                  <a:schemeClr val="tx1"/>
                </a:solidFill>
                <a:latin typeface="Verdana" charset="0"/>
                <a:ea typeface="MS PGothic" charset="0"/>
                <a:cs typeface="MS PGothic" charset="0"/>
              </a:defRPr>
            </a:lvl2pPr>
            <a:lvl3pPr marL="1142798" indent="-228560" eaLnBrk="0" hangingPunct="0">
              <a:defRPr sz="1400" b="1">
                <a:solidFill>
                  <a:schemeClr val="tx1"/>
                </a:solidFill>
                <a:latin typeface="Verdana" charset="0"/>
                <a:ea typeface="MS PGothic" charset="0"/>
                <a:cs typeface="MS PGothic" charset="0"/>
              </a:defRPr>
            </a:lvl3pPr>
            <a:lvl4pPr marL="1599917" indent="-228560" eaLnBrk="0" hangingPunct="0">
              <a:defRPr sz="1400" b="1">
                <a:solidFill>
                  <a:schemeClr val="tx1"/>
                </a:solidFill>
                <a:latin typeface="Verdana" charset="0"/>
                <a:ea typeface="MS PGothic" charset="0"/>
                <a:cs typeface="MS PGothic" charset="0"/>
              </a:defRPr>
            </a:lvl4pPr>
            <a:lvl5pPr marL="2057036" indent="-228560" eaLnBrk="0" hangingPunct="0">
              <a:defRPr sz="1400" b="1">
                <a:solidFill>
                  <a:schemeClr val="tx1"/>
                </a:solidFill>
                <a:latin typeface="Verdana" charset="0"/>
                <a:ea typeface="MS PGothic" charset="0"/>
                <a:cs typeface="MS PGothic" charset="0"/>
              </a:defRPr>
            </a:lvl5pPr>
            <a:lvl6pPr marL="2514155" indent="-228560" eaLnBrk="0" fontAlgn="base" hangingPunct="0">
              <a:spcBef>
                <a:spcPct val="0"/>
              </a:spcBef>
              <a:spcAft>
                <a:spcPct val="0"/>
              </a:spcAft>
              <a:defRPr sz="1400" b="1">
                <a:solidFill>
                  <a:schemeClr val="tx1"/>
                </a:solidFill>
                <a:latin typeface="Verdana" charset="0"/>
                <a:ea typeface="MS PGothic" charset="0"/>
                <a:cs typeface="MS PGothic" charset="0"/>
              </a:defRPr>
            </a:lvl6pPr>
            <a:lvl7pPr marL="2971274" indent="-228560" eaLnBrk="0" fontAlgn="base" hangingPunct="0">
              <a:spcBef>
                <a:spcPct val="0"/>
              </a:spcBef>
              <a:spcAft>
                <a:spcPct val="0"/>
              </a:spcAft>
              <a:defRPr sz="1400" b="1">
                <a:solidFill>
                  <a:schemeClr val="tx1"/>
                </a:solidFill>
                <a:latin typeface="Verdana" charset="0"/>
                <a:ea typeface="MS PGothic" charset="0"/>
                <a:cs typeface="MS PGothic" charset="0"/>
              </a:defRPr>
            </a:lvl7pPr>
            <a:lvl8pPr marL="3428393" indent="-228560" eaLnBrk="0" fontAlgn="base" hangingPunct="0">
              <a:spcBef>
                <a:spcPct val="0"/>
              </a:spcBef>
              <a:spcAft>
                <a:spcPct val="0"/>
              </a:spcAft>
              <a:defRPr sz="1400" b="1">
                <a:solidFill>
                  <a:schemeClr val="tx1"/>
                </a:solidFill>
                <a:latin typeface="Verdana" charset="0"/>
                <a:ea typeface="MS PGothic" charset="0"/>
                <a:cs typeface="MS PGothic" charset="0"/>
              </a:defRPr>
            </a:lvl8pPr>
            <a:lvl9pPr marL="3885513" indent="-228560" eaLnBrk="0" fontAlgn="base" hangingPunct="0">
              <a:spcBef>
                <a:spcPct val="0"/>
              </a:spcBef>
              <a:spcAft>
                <a:spcPct val="0"/>
              </a:spcAft>
              <a:defRPr sz="1400" b="1">
                <a:solidFill>
                  <a:schemeClr val="tx1"/>
                </a:solidFill>
                <a:latin typeface="Verdana" charset="0"/>
                <a:ea typeface="MS PGothic" charset="0"/>
                <a:cs typeface="MS PGothic" charset="0"/>
              </a:defRPr>
            </a:lvl9pPr>
          </a:lstStyle>
          <a:p>
            <a:fld id="{E2291C13-7438-3548-A867-D6BC9F469227}" type="slidenum">
              <a:rPr lang="en-US" sz="1300" b="0">
                <a:solidFill>
                  <a:srgbClr val="000000"/>
                </a:solidFill>
                <a:latin typeface="Arial" charset="0"/>
              </a:rPr>
              <a:pPr/>
              <a:t>30</a:t>
            </a:fld>
            <a:endParaRPr lang="en-US" sz="1300" b="0" dirty="0">
              <a:solidFill>
                <a:srgbClr val="000000"/>
              </a:solidFill>
              <a:latin typeface="Arial"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de-DE">
              <a:ea typeface="MS PGothic" charset="0"/>
            </a:endParaRPr>
          </a:p>
        </p:txBody>
      </p:sp>
    </p:spTree>
    <p:extLst>
      <p:ext uri="{BB962C8B-B14F-4D97-AF65-F5344CB8AC3E}">
        <p14:creationId xmlns:p14="http://schemas.microsoft.com/office/powerpoint/2010/main" val="3955836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Verdana" charset="0"/>
                <a:ea typeface="MS PGothic" charset="0"/>
                <a:cs typeface="MS PGothic" charset="0"/>
              </a:defRPr>
            </a:lvl1pPr>
            <a:lvl2pPr marL="742819" indent="-285700" eaLnBrk="0" hangingPunct="0">
              <a:defRPr sz="1400" b="1">
                <a:solidFill>
                  <a:schemeClr val="tx1"/>
                </a:solidFill>
                <a:latin typeface="Verdana" charset="0"/>
                <a:ea typeface="MS PGothic" charset="0"/>
                <a:cs typeface="MS PGothic" charset="0"/>
              </a:defRPr>
            </a:lvl2pPr>
            <a:lvl3pPr marL="1142798" indent="-228560" eaLnBrk="0" hangingPunct="0">
              <a:defRPr sz="1400" b="1">
                <a:solidFill>
                  <a:schemeClr val="tx1"/>
                </a:solidFill>
                <a:latin typeface="Verdana" charset="0"/>
                <a:ea typeface="MS PGothic" charset="0"/>
                <a:cs typeface="MS PGothic" charset="0"/>
              </a:defRPr>
            </a:lvl3pPr>
            <a:lvl4pPr marL="1599917" indent="-228560" eaLnBrk="0" hangingPunct="0">
              <a:defRPr sz="1400" b="1">
                <a:solidFill>
                  <a:schemeClr val="tx1"/>
                </a:solidFill>
                <a:latin typeface="Verdana" charset="0"/>
                <a:ea typeface="MS PGothic" charset="0"/>
                <a:cs typeface="MS PGothic" charset="0"/>
              </a:defRPr>
            </a:lvl4pPr>
            <a:lvl5pPr marL="2057036" indent="-228560" eaLnBrk="0" hangingPunct="0">
              <a:defRPr sz="1400" b="1">
                <a:solidFill>
                  <a:schemeClr val="tx1"/>
                </a:solidFill>
                <a:latin typeface="Verdana" charset="0"/>
                <a:ea typeface="MS PGothic" charset="0"/>
                <a:cs typeface="MS PGothic" charset="0"/>
              </a:defRPr>
            </a:lvl5pPr>
            <a:lvl6pPr marL="2514155" indent="-228560" eaLnBrk="0" fontAlgn="base" hangingPunct="0">
              <a:spcBef>
                <a:spcPct val="0"/>
              </a:spcBef>
              <a:spcAft>
                <a:spcPct val="0"/>
              </a:spcAft>
              <a:defRPr sz="1400" b="1">
                <a:solidFill>
                  <a:schemeClr val="tx1"/>
                </a:solidFill>
                <a:latin typeface="Verdana" charset="0"/>
                <a:ea typeface="MS PGothic" charset="0"/>
                <a:cs typeface="MS PGothic" charset="0"/>
              </a:defRPr>
            </a:lvl6pPr>
            <a:lvl7pPr marL="2971274" indent="-228560" eaLnBrk="0" fontAlgn="base" hangingPunct="0">
              <a:spcBef>
                <a:spcPct val="0"/>
              </a:spcBef>
              <a:spcAft>
                <a:spcPct val="0"/>
              </a:spcAft>
              <a:defRPr sz="1400" b="1">
                <a:solidFill>
                  <a:schemeClr val="tx1"/>
                </a:solidFill>
                <a:latin typeface="Verdana" charset="0"/>
                <a:ea typeface="MS PGothic" charset="0"/>
                <a:cs typeface="MS PGothic" charset="0"/>
              </a:defRPr>
            </a:lvl7pPr>
            <a:lvl8pPr marL="3428393" indent="-228560" eaLnBrk="0" fontAlgn="base" hangingPunct="0">
              <a:spcBef>
                <a:spcPct val="0"/>
              </a:spcBef>
              <a:spcAft>
                <a:spcPct val="0"/>
              </a:spcAft>
              <a:defRPr sz="1400" b="1">
                <a:solidFill>
                  <a:schemeClr val="tx1"/>
                </a:solidFill>
                <a:latin typeface="Verdana" charset="0"/>
                <a:ea typeface="MS PGothic" charset="0"/>
                <a:cs typeface="MS PGothic" charset="0"/>
              </a:defRPr>
            </a:lvl8pPr>
            <a:lvl9pPr marL="3885513" indent="-228560" eaLnBrk="0" fontAlgn="base" hangingPunct="0">
              <a:spcBef>
                <a:spcPct val="0"/>
              </a:spcBef>
              <a:spcAft>
                <a:spcPct val="0"/>
              </a:spcAft>
              <a:defRPr sz="1400" b="1">
                <a:solidFill>
                  <a:schemeClr val="tx1"/>
                </a:solidFill>
                <a:latin typeface="Verdana" charset="0"/>
                <a:ea typeface="MS PGothic" charset="0"/>
                <a:cs typeface="MS PGothic" charset="0"/>
              </a:defRPr>
            </a:lvl9pPr>
          </a:lstStyle>
          <a:p>
            <a:fld id="{A1B68C10-726C-3541-AD30-3FDA64BDC381}" type="slidenum">
              <a:rPr lang="en-US" sz="1300" b="0">
                <a:solidFill>
                  <a:srgbClr val="000000"/>
                </a:solidFill>
                <a:latin typeface="Arial" charset="0"/>
              </a:rPr>
              <a:pPr/>
              <a:t>3</a:t>
            </a:fld>
            <a:endParaRPr lang="en-US" sz="1300" b="0" dirty="0">
              <a:solidFill>
                <a:srgbClr val="000000"/>
              </a:solidFill>
              <a:latin typeface="Arial" charset="0"/>
            </a:endParaRPr>
          </a:p>
        </p:txBody>
      </p:sp>
      <p:sp>
        <p:nvSpPr>
          <p:cNvPr id="54275" name="Rectangle 2"/>
          <p:cNvSpPr>
            <a:spLocks noGrp="1" noRot="1" noChangeAspect="1" noChangeArrowheads="1" noTextEdit="1"/>
          </p:cNvSpPr>
          <p:nvPr>
            <p:ph type="sldImg"/>
          </p:nvPr>
        </p:nvSpPr>
        <p:spPr>
          <a:solidFill>
            <a:srgbClr val="FFFFFF"/>
          </a:solidFill>
          <a:ln/>
        </p:spPr>
      </p:sp>
      <p:sp>
        <p:nvSpPr>
          <p:cNvPr id="54276"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de-DE">
              <a:ea typeface="MS PGothic" charset="0"/>
            </a:endParaRPr>
          </a:p>
        </p:txBody>
      </p:sp>
    </p:spTree>
    <p:extLst>
      <p:ext uri="{BB962C8B-B14F-4D97-AF65-F5344CB8AC3E}">
        <p14:creationId xmlns:p14="http://schemas.microsoft.com/office/powerpoint/2010/main" val="11865419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Verdana" charset="0"/>
                <a:ea typeface="MS PGothic" charset="0"/>
                <a:cs typeface="MS PGothic" charset="0"/>
              </a:defRPr>
            </a:lvl1pPr>
            <a:lvl2pPr marL="742819" indent="-285700" eaLnBrk="0" hangingPunct="0">
              <a:defRPr sz="1400" b="1">
                <a:solidFill>
                  <a:schemeClr val="tx1"/>
                </a:solidFill>
                <a:latin typeface="Verdana" charset="0"/>
                <a:ea typeface="MS PGothic" charset="0"/>
                <a:cs typeface="MS PGothic" charset="0"/>
              </a:defRPr>
            </a:lvl2pPr>
            <a:lvl3pPr marL="1142798" indent="-228560" eaLnBrk="0" hangingPunct="0">
              <a:defRPr sz="1400" b="1">
                <a:solidFill>
                  <a:schemeClr val="tx1"/>
                </a:solidFill>
                <a:latin typeface="Verdana" charset="0"/>
                <a:ea typeface="MS PGothic" charset="0"/>
                <a:cs typeface="MS PGothic" charset="0"/>
              </a:defRPr>
            </a:lvl3pPr>
            <a:lvl4pPr marL="1599917" indent="-228560" eaLnBrk="0" hangingPunct="0">
              <a:defRPr sz="1400" b="1">
                <a:solidFill>
                  <a:schemeClr val="tx1"/>
                </a:solidFill>
                <a:latin typeface="Verdana" charset="0"/>
                <a:ea typeface="MS PGothic" charset="0"/>
                <a:cs typeface="MS PGothic" charset="0"/>
              </a:defRPr>
            </a:lvl4pPr>
            <a:lvl5pPr marL="2057036" indent="-228560" eaLnBrk="0" hangingPunct="0">
              <a:defRPr sz="1400" b="1">
                <a:solidFill>
                  <a:schemeClr val="tx1"/>
                </a:solidFill>
                <a:latin typeface="Verdana" charset="0"/>
                <a:ea typeface="MS PGothic" charset="0"/>
                <a:cs typeface="MS PGothic" charset="0"/>
              </a:defRPr>
            </a:lvl5pPr>
            <a:lvl6pPr marL="2514155" indent="-228560" eaLnBrk="0" fontAlgn="base" hangingPunct="0">
              <a:spcBef>
                <a:spcPct val="0"/>
              </a:spcBef>
              <a:spcAft>
                <a:spcPct val="0"/>
              </a:spcAft>
              <a:defRPr sz="1400" b="1">
                <a:solidFill>
                  <a:schemeClr val="tx1"/>
                </a:solidFill>
                <a:latin typeface="Verdana" charset="0"/>
                <a:ea typeface="MS PGothic" charset="0"/>
                <a:cs typeface="MS PGothic" charset="0"/>
              </a:defRPr>
            </a:lvl6pPr>
            <a:lvl7pPr marL="2971274" indent="-228560" eaLnBrk="0" fontAlgn="base" hangingPunct="0">
              <a:spcBef>
                <a:spcPct val="0"/>
              </a:spcBef>
              <a:spcAft>
                <a:spcPct val="0"/>
              </a:spcAft>
              <a:defRPr sz="1400" b="1">
                <a:solidFill>
                  <a:schemeClr val="tx1"/>
                </a:solidFill>
                <a:latin typeface="Verdana" charset="0"/>
                <a:ea typeface="MS PGothic" charset="0"/>
                <a:cs typeface="MS PGothic" charset="0"/>
              </a:defRPr>
            </a:lvl7pPr>
            <a:lvl8pPr marL="3428393" indent="-228560" eaLnBrk="0" fontAlgn="base" hangingPunct="0">
              <a:spcBef>
                <a:spcPct val="0"/>
              </a:spcBef>
              <a:spcAft>
                <a:spcPct val="0"/>
              </a:spcAft>
              <a:defRPr sz="1400" b="1">
                <a:solidFill>
                  <a:schemeClr val="tx1"/>
                </a:solidFill>
                <a:latin typeface="Verdana" charset="0"/>
                <a:ea typeface="MS PGothic" charset="0"/>
                <a:cs typeface="MS PGothic" charset="0"/>
              </a:defRPr>
            </a:lvl8pPr>
            <a:lvl9pPr marL="3885513" indent="-228560" eaLnBrk="0" fontAlgn="base" hangingPunct="0">
              <a:spcBef>
                <a:spcPct val="0"/>
              </a:spcBef>
              <a:spcAft>
                <a:spcPct val="0"/>
              </a:spcAft>
              <a:defRPr sz="1400" b="1">
                <a:solidFill>
                  <a:schemeClr val="tx1"/>
                </a:solidFill>
                <a:latin typeface="Verdana" charset="0"/>
                <a:ea typeface="MS PGothic" charset="0"/>
                <a:cs typeface="MS PGothic" charset="0"/>
              </a:defRPr>
            </a:lvl9pPr>
          </a:lstStyle>
          <a:p>
            <a:fld id="{A1B68C10-726C-3541-AD30-3FDA64BDC381}" type="slidenum">
              <a:rPr lang="en-US" sz="1300" b="0">
                <a:solidFill>
                  <a:srgbClr val="000000"/>
                </a:solidFill>
                <a:latin typeface="Arial" charset="0"/>
              </a:rPr>
              <a:pPr/>
              <a:t>6</a:t>
            </a:fld>
            <a:endParaRPr lang="en-US" sz="1300" b="0" dirty="0">
              <a:solidFill>
                <a:srgbClr val="000000"/>
              </a:solidFill>
              <a:latin typeface="Arial" charset="0"/>
            </a:endParaRPr>
          </a:p>
        </p:txBody>
      </p:sp>
      <p:sp>
        <p:nvSpPr>
          <p:cNvPr id="54275" name="Rectangle 2"/>
          <p:cNvSpPr>
            <a:spLocks noGrp="1" noRot="1" noChangeAspect="1" noChangeArrowheads="1" noTextEdit="1"/>
          </p:cNvSpPr>
          <p:nvPr>
            <p:ph type="sldImg"/>
          </p:nvPr>
        </p:nvSpPr>
        <p:spPr>
          <a:solidFill>
            <a:srgbClr val="FFFFFF"/>
          </a:solidFill>
          <a:ln/>
        </p:spPr>
      </p:sp>
      <p:sp>
        <p:nvSpPr>
          <p:cNvPr id="54276"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de-DE">
              <a:ea typeface="MS PGothic" charset="0"/>
            </a:endParaRPr>
          </a:p>
        </p:txBody>
      </p:sp>
    </p:spTree>
    <p:extLst>
      <p:ext uri="{BB962C8B-B14F-4D97-AF65-F5344CB8AC3E}">
        <p14:creationId xmlns:p14="http://schemas.microsoft.com/office/powerpoint/2010/main" val="1315355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Verdana" charset="0"/>
                <a:ea typeface="MS PGothic" charset="0"/>
                <a:cs typeface="MS PGothic" charset="0"/>
              </a:defRPr>
            </a:lvl1pPr>
            <a:lvl2pPr marL="742819" indent="-285700" eaLnBrk="0" hangingPunct="0">
              <a:defRPr sz="1400" b="1">
                <a:solidFill>
                  <a:schemeClr val="tx1"/>
                </a:solidFill>
                <a:latin typeface="Verdana" charset="0"/>
                <a:ea typeface="MS PGothic" charset="0"/>
                <a:cs typeface="MS PGothic" charset="0"/>
              </a:defRPr>
            </a:lvl2pPr>
            <a:lvl3pPr marL="1142798" indent="-228560" eaLnBrk="0" hangingPunct="0">
              <a:defRPr sz="1400" b="1">
                <a:solidFill>
                  <a:schemeClr val="tx1"/>
                </a:solidFill>
                <a:latin typeface="Verdana" charset="0"/>
                <a:ea typeface="MS PGothic" charset="0"/>
                <a:cs typeface="MS PGothic" charset="0"/>
              </a:defRPr>
            </a:lvl3pPr>
            <a:lvl4pPr marL="1599917" indent="-228560" eaLnBrk="0" hangingPunct="0">
              <a:defRPr sz="1400" b="1">
                <a:solidFill>
                  <a:schemeClr val="tx1"/>
                </a:solidFill>
                <a:latin typeface="Verdana" charset="0"/>
                <a:ea typeface="MS PGothic" charset="0"/>
                <a:cs typeface="MS PGothic" charset="0"/>
              </a:defRPr>
            </a:lvl4pPr>
            <a:lvl5pPr marL="2057036" indent="-228560" eaLnBrk="0" hangingPunct="0">
              <a:defRPr sz="1400" b="1">
                <a:solidFill>
                  <a:schemeClr val="tx1"/>
                </a:solidFill>
                <a:latin typeface="Verdana" charset="0"/>
                <a:ea typeface="MS PGothic" charset="0"/>
                <a:cs typeface="MS PGothic" charset="0"/>
              </a:defRPr>
            </a:lvl5pPr>
            <a:lvl6pPr marL="2514155" indent="-228560" eaLnBrk="0" fontAlgn="base" hangingPunct="0">
              <a:spcBef>
                <a:spcPct val="0"/>
              </a:spcBef>
              <a:spcAft>
                <a:spcPct val="0"/>
              </a:spcAft>
              <a:defRPr sz="1400" b="1">
                <a:solidFill>
                  <a:schemeClr val="tx1"/>
                </a:solidFill>
                <a:latin typeface="Verdana" charset="0"/>
                <a:ea typeface="MS PGothic" charset="0"/>
                <a:cs typeface="MS PGothic" charset="0"/>
              </a:defRPr>
            </a:lvl6pPr>
            <a:lvl7pPr marL="2971274" indent="-228560" eaLnBrk="0" fontAlgn="base" hangingPunct="0">
              <a:spcBef>
                <a:spcPct val="0"/>
              </a:spcBef>
              <a:spcAft>
                <a:spcPct val="0"/>
              </a:spcAft>
              <a:defRPr sz="1400" b="1">
                <a:solidFill>
                  <a:schemeClr val="tx1"/>
                </a:solidFill>
                <a:latin typeface="Verdana" charset="0"/>
                <a:ea typeface="MS PGothic" charset="0"/>
                <a:cs typeface="MS PGothic" charset="0"/>
              </a:defRPr>
            </a:lvl7pPr>
            <a:lvl8pPr marL="3428393" indent="-228560" eaLnBrk="0" fontAlgn="base" hangingPunct="0">
              <a:spcBef>
                <a:spcPct val="0"/>
              </a:spcBef>
              <a:spcAft>
                <a:spcPct val="0"/>
              </a:spcAft>
              <a:defRPr sz="1400" b="1">
                <a:solidFill>
                  <a:schemeClr val="tx1"/>
                </a:solidFill>
                <a:latin typeface="Verdana" charset="0"/>
                <a:ea typeface="MS PGothic" charset="0"/>
                <a:cs typeface="MS PGothic" charset="0"/>
              </a:defRPr>
            </a:lvl8pPr>
            <a:lvl9pPr marL="3885513" indent="-228560" eaLnBrk="0" fontAlgn="base" hangingPunct="0">
              <a:spcBef>
                <a:spcPct val="0"/>
              </a:spcBef>
              <a:spcAft>
                <a:spcPct val="0"/>
              </a:spcAft>
              <a:defRPr sz="1400" b="1">
                <a:solidFill>
                  <a:schemeClr val="tx1"/>
                </a:solidFill>
                <a:latin typeface="Verdana" charset="0"/>
                <a:ea typeface="MS PGothic" charset="0"/>
                <a:cs typeface="MS PGothic" charset="0"/>
              </a:defRPr>
            </a:lvl9pPr>
          </a:lstStyle>
          <a:p>
            <a:fld id="{A1B68C10-726C-3541-AD30-3FDA64BDC381}" type="slidenum">
              <a:rPr lang="en-US" sz="1300" b="0">
                <a:solidFill>
                  <a:srgbClr val="000000"/>
                </a:solidFill>
                <a:latin typeface="Arial" charset="0"/>
              </a:rPr>
              <a:pPr/>
              <a:t>9</a:t>
            </a:fld>
            <a:endParaRPr lang="en-US" sz="1300" b="0" dirty="0">
              <a:solidFill>
                <a:srgbClr val="000000"/>
              </a:solidFill>
              <a:latin typeface="Arial" charset="0"/>
            </a:endParaRPr>
          </a:p>
        </p:txBody>
      </p:sp>
      <p:sp>
        <p:nvSpPr>
          <p:cNvPr id="54275" name="Rectangle 2"/>
          <p:cNvSpPr>
            <a:spLocks noGrp="1" noRot="1" noChangeAspect="1" noChangeArrowheads="1" noTextEdit="1"/>
          </p:cNvSpPr>
          <p:nvPr>
            <p:ph type="sldImg"/>
          </p:nvPr>
        </p:nvSpPr>
        <p:spPr>
          <a:solidFill>
            <a:srgbClr val="FFFFFF"/>
          </a:solidFill>
          <a:ln/>
        </p:spPr>
      </p:sp>
      <p:sp>
        <p:nvSpPr>
          <p:cNvPr id="54276"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de-DE">
              <a:ea typeface="MS PGothic" charset="0"/>
            </a:endParaRPr>
          </a:p>
        </p:txBody>
      </p:sp>
    </p:spTree>
    <p:extLst>
      <p:ext uri="{BB962C8B-B14F-4D97-AF65-F5344CB8AC3E}">
        <p14:creationId xmlns:p14="http://schemas.microsoft.com/office/powerpoint/2010/main" val="4055398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fontScale="92500" lnSpcReduction="10000"/>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de-DE" dirty="0" smtClean="0"/>
              <a:t>Die philosophische Herausforderung besteht in folgendem: </a:t>
            </a:r>
          </a:p>
          <a:p>
            <a:pPr marL="0" marR="0" indent="0" algn="l" defTabSz="914400" rtl="0" eaLnBrk="0" fontAlgn="base" latinLnBrk="0" hangingPunct="0">
              <a:lnSpc>
                <a:spcPct val="100000"/>
              </a:lnSpc>
              <a:spcBef>
                <a:spcPct val="30000"/>
              </a:spcBef>
              <a:spcAft>
                <a:spcPct val="0"/>
              </a:spcAft>
              <a:buClrTx/>
              <a:buSzTx/>
              <a:buFontTx/>
              <a:buNone/>
              <a:tabLst/>
              <a:defRPr/>
            </a:pPr>
            <a:endParaRPr lang="de-DE"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de-DE" dirty="0" smtClean="0"/>
              <a:t>Die Tatsache, dass der Mensch diese tiefen persönlichen Beziehungen wünscht, ist dabei kein hinreichendes Kriterium dafür, die Gemeinschaft als eine egoistische Vertragsgemeinschaft, die sich utilitaristisch begründen </a:t>
            </a:r>
            <a:r>
              <a:rPr lang="de-DE" dirty="0" err="1" smtClean="0"/>
              <a:t>läßt</a:t>
            </a:r>
            <a:r>
              <a:rPr lang="de-DE" dirty="0" smtClean="0"/>
              <a:t>, zu verstehen. </a:t>
            </a:r>
            <a:r>
              <a:rPr lang="de-DE" b="1" i="1" dirty="0" smtClean="0">
                <a:solidFill>
                  <a:srgbClr val="FF0000"/>
                </a:solidFill>
              </a:rPr>
              <a:t>Den</a:t>
            </a:r>
            <a:r>
              <a:rPr lang="de-DE" b="1" i="1" baseline="0" dirty="0" smtClean="0">
                <a:solidFill>
                  <a:srgbClr val="FF0000"/>
                </a:solidFill>
              </a:rPr>
              <a:t> Satz verstehe ich leider nicht! Es müsste doch KEINE egoistische Vertragsgemeinschaft gemeint sein, oder??? Update: Alles klar, jetzt weiß ich, was gemeint ist, würde ich aber echt klarer formulieren!</a:t>
            </a:r>
            <a:endParaRPr lang="de-DE" b="1" i="1"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de-DE"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de-DE" dirty="0" smtClean="0"/>
              <a:t>Das bedeutet, </a:t>
            </a:r>
            <a:r>
              <a:rPr lang="de-DE" b="1" dirty="0" smtClean="0"/>
              <a:t>Weshalb</a:t>
            </a:r>
            <a:r>
              <a:rPr lang="de-DE" b="1" baseline="0" dirty="0" smtClean="0"/>
              <a:t> bedeutet das vorhergehende nun dieses? Den Schluss kann ich nicht nachvollziehe </a:t>
            </a:r>
            <a:r>
              <a:rPr lang="de-DE" dirty="0" smtClean="0"/>
              <a:t>dass gelingende tiefe menschliche Beziehungen anders verstanden werden müssen, als dass der Grund für diese Beziehungen darin zu suchen ist, dass man sich gegenseitig braucht (denn das wäre einen utilitaristische Begründung).</a:t>
            </a:r>
          </a:p>
          <a:p>
            <a:pPr marL="0" marR="0" indent="0" algn="l" defTabSz="914400" rtl="0" eaLnBrk="0" fontAlgn="base" latinLnBrk="0" hangingPunct="0">
              <a:lnSpc>
                <a:spcPct val="100000"/>
              </a:lnSpc>
              <a:spcBef>
                <a:spcPct val="30000"/>
              </a:spcBef>
              <a:spcAft>
                <a:spcPct val="0"/>
              </a:spcAft>
              <a:buClrTx/>
              <a:buSzTx/>
              <a:buFontTx/>
              <a:buNone/>
              <a:tabLst/>
              <a:defRPr/>
            </a:pPr>
            <a:endParaRPr lang="de-DE"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de-DE" dirty="0" smtClean="0"/>
              <a:t>Wenn es stimmen sollte, dass gelungene Beziehungen zu leben integraler Bestandteil des gelungenen Lebens eines Menschen ist, dann ist aber die These falsch, dass es im Grunde der Natur des Menschen widerspricht, Gemeinschaften zu wollen, weil der Mensch ein Einzelgänger ist. Der Mensch ist also, das ist meine These, die ich zeigen möchte </a:t>
            </a:r>
            <a:r>
              <a:rPr lang="de-DE" b="1" dirty="0" smtClean="0"/>
              <a:t>(für</a:t>
            </a:r>
            <a:r>
              <a:rPr lang="de-DE" b="1" baseline="0" dirty="0" smtClean="0"/>
              <a:t> die ich im Folgenden argumentieren möchte)</a:t>
            </a:r>
            <a:r>
              <a:rPr lang="de-DE" dirty="0" smtClean="0"/>
              <a:t>, nicht nur </a:t>
            </a:r>
            <a:r>
              <a:rPr lang="de-DE" u="sng" dirty="0" smtClean="0"/>
              <a:t>kontingenterweise</a:t>
            </a:r>
            <a:r>
              <a:rPr lang="de-DE" dirty="0" smtClean="0"/>
              <a:t>, sondern auch </a:t>
            </a:r>
            <a:r>
              <a:rPr lang="de-DE" u="sng" dirty="0" smtClean="0"/>
              <a:t>als erwachsener Mensch </a:t>
            </a:r>
            <a:r>
              <a:rPr lang="de-DE" b="1" u="sng" dirty="0" smtClean="0"/>
              <a:t>was</a:t>
            </a:r>
            <a:r>
              <a:rPr lang="de-DE" b="1" u="sng" baseline="0" dirty="0" smtClean="0"/>
              <a:t> hat hier nun erwachsen mit ‚notwendig‘ (dies scheint mir das einzige Wort zu sein, dass nach kontingenterweise Sinn machen würde) zu </a:t>
            </a:r>
            <a:r>
              <a:rPr lang="de-DE" b="1" u="sng" baseline="0" dirty="0" err="1" smtClean="0"/>
              <a:t>tun?</a:t>
            </a:r>
            <a:r>
              <a:rPr lang="de-DE" dirty="0" err="1" smtClean="0"/>
              <a:t>seinem</a:t>
            </a:r>
            <a:r>
              <a:rPr lang="de-DE" dirty="0" smtClean="0"/>
              <a:t> Wesen nach auf andere Menschen bezogen.</a:t>
            </a:r>
            <a:endParaRPr lang="de-DE" dirty="0"/>
          </a:p>
        </p:txBody>
      </p:sp>
      <p:sp>
        <p:nvSpPr>
          <p:cNvPr id="4" name="Foliennummernplatzhalter 3"/>
          <p:cNvSpPr>
            <a:spLocks noGrp="1"/>
          </p:cNvSpPr>
          <p:nvPr>
            <p:ph type="sldNum" sz="quarter" idx="10"/>
          </p:nvPr>
        </p:nvSpPr>
        <p:spPr/>
        <p:txBody>
          <a:bodyPr/>
          <a:lstStyle/>
          <a:p>
            <a:fld id="{EE2FA267-3949-A145-AAAD-8D978B42486C}" type="slidenum">
              <a:rPr lang="en-US" smtClean="0">
                <a:solidFill>
                  <a:srgbClr val="000000"/>
                </a:solidFill>
              </a:rPr>
              <a:pPr/>
              <a:t>11</a:t>
            </a:fld>
            <a:endParaRPr lang="en-US">
              <a:solidFill>
                <a:srgbClr val="000000"/>
              </a:solidFill>
            </a:endParaRPr>
          </a:p>
        </p:txBody>
      </p:sp>
    </p:spTree>
    <p:extLst>
      <p:ext uri="{BB962C8B-B14F-4D97-AF65-F5344CB8AC3E}">
        <p14:creationId xmlns:p14="http://schemas.microsoft.com/office/powerpoint/2010/main" val="3672897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Verdana" charset="0"/>
                <a:ea typeface="MS PGothic" charset="0"/>
                <a:cs typeface="MS PGothic" charset="0"/>
              </a:defRPr>
            </a:lvl1pPr>
            <a:lvl2pPr marL="742819" indent="-285700" eaLnBrk="0" hangingPunct="0">
              <a:defRPr sz="1400" b="1">
                <a:solidFill>
                  <a:schemeClr val="tx1"/>
                </a:solidFill>
                <a:latin typeface="Verdana" charset="0"/>
                <a:ea typeface="MS PGothic" charset="0"/>
                <a:cs typeface="MS PGothic" charset="0"/>
              </a:defRPr>
            </a:lvl2pPr>
            <a:lvl3pPr marL="1142798" indent="-228560" eaLnBrk="0" hangingPunct="0">
              <a:defRPr sz="1400" b="1">
                <a:solidFill>
                  <a:schemeClr val="tx1"/>
                </a:solidFill>
                <a:latin typeface="Verdana" charset="0"/>
                <a:ea typeface="MS PGothic" charset="0"/>
                <a:cs typeface="MS PGothic" charset="0"/>
              </a:defRPr>
            </a:lvl3pPr>
            <a:lvl4pPr marL="1599917" indent="-228560" eaLnBrk="0" hangingPunct="0">
              <a:defRPr sz="1400" b="1">
                <a:solidFill>
                  <a:schemeClr val="tx1"/>
                </a:solidFill>
                <a:latin typeface="Verdana" charset="0"/>
                <a:ea typeface="MS PGothic" charset="0"/>
                <a:cs typeface="MS PGothic" charset="0"/>
              </a:defRPr>
            </a:lvl4pPr>
            <a:lvl5pPr marL="2057036" indent="-228560" eaLnBrk="0" hangingPunct="0">
              <a:defRPr sz="1400" b="1">
                <a:solidFill>
                  <a:schemeClr val="tx1"/>
                </a:solidFill>
                <a:latin typeface="Verdana" charset="0"/>
                <a:ea typeface="MS PGothic" charset="0"/>
                <a:cs typeface="MS PGothic" charset="0"/>
              </a:defRPr>
            </a:lvl5pPr>
            <a:lvl6pPr marL="2514155" indent="-228560" eaLnBrk="0" fontAlgn="base" hangingPunct="0">
              <a:spcBef>
                <a:spcPct val="0"/>
              </a:spcBef>
              <a:spcAft>
                <a:spcPct val="0"/>
              </a:spcAft>
              <a:defRPr sz="1400" b="1">
                <a:solidFill>
                  <a:schemeClr val="tx1"/>
                </a:solidFill>
                <a:latin typeface="Verdana" charset="0"/>
                <a:ea typeface="MS PGothic" charset="0"/>
                <a:cs typeface="MS PGothic" charset="0"/>
              </a:defRPr>
            </a:lvl6pPr>
            <a:lvl7pPr marL="2971274" indent="-228560" eaLnBrk="0" fontAlgn="base" hangingPunct="0">
              <a:spcBef>
                <a:spcPct val="0"/>
              </a:spcBef>
              <a:spcAft>
                <a:spcPct val="0"/>
              </a:spcAft>
              <a:defRPr sz="1400" b="1">
                <a:solidFill>
                  <a:schemeClr val="tx1"/>
                </a:solidFill>
                <a:latin typeface="Verdana" charset="0"/>
                <a:ea typeface="MS PGothic" charset="0"/>
                <a:cs typeface="MS PGothic" charset="0"/>
              </a:defRPr>
            </a:lvl7pPr>
            <a:lvl8pPr marL="3428393" indent="-228560" eaLnBrk="0" fontAlgn="base" hangingPunct="0">
              <a:spcBef>
                <a:spcPct val="0"/>
              </a:spcBef>
              <a:spcAft>
                <a:spcPct val="0"/>
              </a:spcAft>
              <a:defRPr sz="1400" b="1">
                <a:solidFill>
                  <a:schemeClr val="tx1"/>
                </a:solidFill>
                <a:latin typeface="Verdana" charset="0"/>
                <a:ea typeface="MS PGothic" charset="0"/>
                <a:cs typeface="MS PGothic" charset="0"/>
              </a:defRPr>
            </a:lvl8pPr>
            <a:lvl9pPr marL="3885513" indent="-228560" eaLnBrk="0" fontAlgn="base" hangingPunct="0">
              <a:spcBef>
                <a:spcPct val="0"/>
              </a:spcBef>
              <a:spcAft>
                <a:spcPct val="0"/>
              </a:spcAft>
              <a:defRPr sz="1400" b="1">
                <a:solidFill>
                  <a:schemeClr val="tx1"/>
                </a:solidFill>
                <a:latin typeface="Verdana" charset="0"/>
                <a:ea typeface="MS PGothic" charset="0"/>
                <a:cs typeface="MS PGothic" charset="0"/>
              </a:defRPr>
            </a:lvl9pPr>
          </a:lstStyle>
          <a:p>
            <a:fld id="{A1B68C10-726C-3541-AD30-3FDA64BDC381}" type="slidenum">
              <a:rPr lang="en-US" sz="1300" b="0">
                <a:solidFill>
                  <a:srgbClr val="000000"/>
                </a:solidFill>
                <a:latin typeface="Arial" charset="0"/>
              </a:rPr>
              <a:pPr/>
              <a:t>12</a:t>
            </a:fld>
            <a:endParaRPr lang="en-US" sz="1300" b="0" dirty="0">
              <a:solidFill>
                <a:srgbClr val="000000"/>
              </a:solidFill>
              <a:latin typeface="Arial" charset="0"/>
            </a:endParaRPr>
          </a:p>
        </p:txBody>
      </p:sp>
      <p:sp>
        <p:nvSpPr>
          <p:cNvPr id="54275" name="Rectangle 2"/>
          <p:cNvSpPr>
            <a:spLocks noGrp="1" noRot="1" noChangeAspect="1" noChangeArrowheads="1" noTextEdit="1"/>
          </p:cNvSpPr>
          <p:nvPr>
            <p:ph type="sldImg"/>
          </p:nvPr>
        </p:nvSpPr>
        <p:spPr>
          <a:solidFill>
            <a:srgbClr val="FFFFFF"/>
          </a:solidFill>
          <a:ln/>
        </p:spPr>
      </p:sp>
      <p:sp>
        <p:nvSpPr>
          <p:cNvPr id="54276"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de-DE">
              <a:ea typeface="MS PGothic" charset="0"/>
            </a:endParaRPr>
          </a:p>
        </p:txBody>
      </p:sp>
    </p:spTree>
    <p:extLst>
      <p:ext uri="{BB962C8B-B14F-4D97-AF65-F5344CB8AC3E}">
        <p14:creationId xmlns:p14="http://schemas.microsoft.com/office/powerpoint/2010/main" val="34946421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Die Verbindung</a:t>
            </a:r>
            <a:r>
              <a:rPr lang="de-DE" baseline="0" dirty="0" smtClean="0"/>
              <a:t> vom Sich-zu-Eigen-machen und der Fortsetzung der von Natur aus gegebenen Handlungstendenzen, die der Vernunft entsprechen und auf die Erkenntnis des Sich-In-Gemeinschaft-Befindens, ist mir noch nicht ganz deutlich. Kontrolle, ob ich das so richtig verstanden habe.</a:t>
            </a:r>
            <a:endParaRPr lang="de-DE" dirty="0"/>
          </a:p>
        </p:txBody>
      </p:sp>
      <p:sp>
        <p:nvSpPr>
          <p:cNvPr id="4" name="Foliennummernplatzhalter 3"/>
          <p:cNvSpPr>
            <a:spLocks noGrp="1"/>
          </p:cNvSpPr>
          <p:nvPr>
            <p:ph type="sldNum" sz="quarter" idx="10"/>
          </p:nvPr>
        </p:nvSpPr>
        <p:spPr/>
        <p:txBody>
          <a:bodyPr/>
          <a:lstStyle/>
          <a:p>
            <a:fld id="{EE2FA267-3949-A145-AAAD-8D978B42486C}" type="slidenum">
              <a:rPr lang="en-US" smtClean="0">
                <a:solidFill>
                  <a:srgbClr val="000000"/>
                </a:solidFill>
              </a:rPr>
              <a:pPr/>
              <a:t>13</a:t>
            </a:fld>
            <a:endParaRPr lang="en-US">
              <a:solidFill>
                <a:srgbClr val="000000"/>
              </a:solidFill>
            </a:endParaRPr>
          </a:p>
        </p:txBody>
      </p:sp>
    </p:spTree>
    <p:extLst>
      <p:ext uri="{BB962C8B-B14F-4D97-AF65-F5344CB8AC3E}">
        <p14:creationId xmlns:p14="http://schemas.microsoft.com/office/powerpoint/2010/main" val="40270896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Verdana" charset="0"/>
                <a:ea typeface="MS PGothic" charset="0"/>
                <a:cs typeface="MS PGothic" charset="0"/>
              </a:defRPr>
            </a:lvl1pPr>
            <a:lvl2pPr marL="742819" indent="-285700" eaLnBrk="0" hangingPunct="0">
              <a:defRPr sz="1400" b="1">
                <a:solidFill>
                  <a:schemeClr val="tx1"/>
                </a:solidFill>
                <a:latin typeface="Verdana" charset="0"/>
                <a:ea typeface="MS PGothic" charset="0"/>
                <a:cs typeface="MS PGothic" charset="0"/>
              </a:defRPr>
            </a:lvl2pPr>
            <a:lvl3pPr marL="1142798" indent="-228560" eaLnBrk="0" hangingPunct="0">
              <a:defRPr sz="1400" b="1">
                <a:solidFill>
                  <a:schemeClr val="tx1"/>
                </a:solidFill>
                <a:latin typeface="Verdana" charset="0"/>
                <a:ea typeface="MS PGothic" charset="0"/>
                <a:cs typeface="MS PGothic" charset="0"/>
              </a:defRPr>
            </a:lvl3pPr>
            <a:lvl4pPr marL="1599917" indent="-228560" eaLnBrk="0" hangingPunct="0">
              <a:defRPr sz="1400" b="1">
                <a:solidFill>
                  <a:schemeClr val="tx1"/>
                </a:solidFill>
                <a:latin typeface="Verdana" charset="0"/>
                <a:ea typeface="MS PGothic" charset="0"/>
                <a:cs typeface="MS PGothic" charset="0"/>
              </a:defRPr>
            </a:lvl4pPr>
            <a:lvl5pPr marL="2057036" indent="-228560" eaLnBrk="0" hangingPunct="0">
              <a:defRPr sz="1400" b="1">
                <a:solidFill>
                  <a:schemeClr val="tx1"/>
                </a:solidFill>
                <a:latin typeface="Verdana" charset="0"/>
                <a:ea typeface="MS PGothic" charset="0"/>
                <a:cs typeface="MS PGothic" charset="0"/>
              </a:defRPr>
            </a:lvl5pPr>
            <a:lvl6pPr marL="2514155" indent="-228560" eaLnBrk="0" fontAlgn="base" hangingPunct="0">
              <a:spcBef>
                <a:spcPct val="0"/>
              </a:spcBef>
              <a:spcAft>
                <a:spcPct val="0"/>
              </a:spcAft>
              <a:defRPr sz="1400" b="1">
                <a:solidFill>
                  <a:schemeClr val="tx1"/>
                </a:solidFill>
                <a:latin typeface="Verdana" charset="0"/>
                <a:ea typeface="MS PGothic" charset="0"/>
                <a:cs typeface="MS PGothic" charset="0"/>
              </a:defRPr>
            </a:lvl6pPr>
            <a:lvl7pPr marL="2971274" indent="-228560" eaLnBrk="0" fontAlgn="base" hangingPunct="0">
              <a:spcBef>
                <a:spcPct val="0"/>
              </a:spcBef>
              <a:spcAft>
                <a:spcPct val="0"/>
              </a:spcAft>
              <a:defRPr sz="1400" b="1">
                <a:solidFill>
                  <a:schemeClr val="tx1"/>
                </a:solidFill>
                <a:latin typeface="Verdana" charset="0"/>
                <a:ea typeface="MS PGothic" charset="0"/>
                <a:cs typeface="MS PGothic" charset="0"/>
              </a:defRPr>
            </a:lvl7pPr>
            <a:lvl8pPr marL="3428393" indent="-228560" eaLnBrk="0" fontAlgn="base" hangingPunct="0">
              <a:spcBef>
                <a:spcPct val="0"/>
              </a:spcBef>
              <a:spcAft>
                <a:spcPct val="0"/>
              </a:spcAft>
              <a:defRPr sz="1400" b="1">
                <a:solidFill>
                  <a:schemeClr val="tx1"/>
                </a:solidFill>
                <a:latin typeface="Verdana" charset="0"/>
                <a:ea typeface="MS PGothic" charset="0"/>
                <a:cs typeface="MS PGothic" charset="0"/>
              </a:defRPr>
            </a:lvl8pPr>
            <a:lvl9pPr marL="3885513" indent="-228560" eaLnBrk="0" fontAlgn="base" hangingPunct="0">
              <a:spcBef>
                <a:spcPct val="0"/>
              </a:spcBef>
              <a:spcAft>
                <a:spcPct val="0"/>
              </a:spcAft>
              <a:defRPr sz="1400" b="1">
                <a:solidFill>
                  <a:schemeClr val="tx1"/>
                </a:solidFill>
                <a:latin typeface="Verdana" charset="0"/>
                <a:ea typeface="MS PGothic" charset="0"/>
                <a:cs typeface="MS PGothic" charset="0"/>
              </a:defRPr>
            </a:lvl9pPr>
          </a:lstStyle>
          <a:p>
            <a:fld id="{A1B68C10-726C-3541-AD30-3FDA64BDC381}" type="slidenum">
              <a:rPr lang="en-US" sz="1300" b="0">
                <a:solidFill>
                  <a:srgbClr val="000000"/>
                </a:solidFill>
                <a:latin typeface="Arial" charset="0"/>
              </a:rPr>
              <a:pPr/>
              <a:t>15</a:t>
            </a:fld>
            <a:endParaRPr lang="en-US" sz="1300" b="0" dirty="0">
              <a:solidFill>
                <a:srgbClr val="000000"/>
              </a:solidFill>
              <a:latin typeface="Arial" charset="0"/>
            </a:endParaRPr>
          </a:p>
        </p:txBody>
      </p:sp>
      <p:sp>
        <p:nvSpPr>
          <p:cNvPr id="54275" name="Rectangle 2"/>
          <p:cNvSpPr>
            <a:spLocks noGrp="1" noRot="1" noChangeAspect="1" noChangeArrowheads="1" noTextEdit="1"/>
          </p:cNvSpPr>
          <p:nvPr>
            <p:ph type="sldImg"/>
          </p:nvPr>
        </p:nvSpPr>
        <p:spPr>
          <a:solidFill>
            <a:srgbClr val="FFFFFF"/>
          </a:solidFill>
          <a:ln/>
        </p:spPr>
      </p:sp>
      <p:sp>
        <p:nvSpPr>
          <p:cNvPr id="54276"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de-DE">
              <a:ea typeface="MS PGothic" charset="0"/>
            </a:endParaRPr>
          </a:p>
        </p:txBody>
      </p:sp>
    </p:spTree>
    <p:extLst>
      <p:ext uri="{BB962C8B-B14F-4D97-AF65-F5344CB8AC3E}">
        <p14:creationId xmlns:p14="http://schemas.microsoft.com/office/powerpoint/2010/main" val="12226702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Verdana" charset="0"/>
                <a:ea typeface="MS PGothic" charset="0"/>
                <a:cs typeface="MS PGothic" charset="0"/>
              </a:defRPr>
            </a:lvl1pPr>
            <a:lvl2pPr marL="742819" indent="-285700" eaLnBrk="0" hangingPunct="0">
              <a:defRPr sz="1400" b="1">
                <a:solidFill>
                  <a:schemeClr val="tx1"/>
                </a:solidFill>
                <a:latin typeface="Verdana" charset="0"/>
                <a:ea typeface="MS PGothic" charset="0"/>
                <a:cs typeface="MS PGothic" charset="0"/>
              </a:defRPr>
            </a:lvl2pPr>
            <a:lvl3pPr marL="1142798" indent="-228560" eaLnBrk="0" hangingPunct="0">
              <a:defRPr sz="1400" b="1">
                <a:solidFill>
                  <a:schemeClr val="tx1"/>
                </a:solidFill>
                <a:latin typeface="Verdana" charset="0"/>
                <a:ea typeface="MS PGothic" charset="0"/>
                <a:cs typeface="MS PGothic" charset="0"/>
              </a:defRPr>
            </a:lvl3pPr>
            <a:lvl4pPr marL="1599917" indent="-228560" eaLnBrk="0" hangingPunct="0">
              <a:defRPr sz="1400" b="1">
                <a:solidFill>
                  <a:schemeClr val="tx1"/>
                </a:solidFill>
                <a:latin typeface="Verdana" charset="0"/>
                <a:ea typeface="MS PGothic" charset="0"/>
                <a:cs typeface="MS PGothic" charset="0"/>
              </a:defRPr>
            </a:lvl4pPr>
            <a:lvl5pPr marL="2057036" indent="-228560" eaLnBrk="0" hangingPunct="0">
              <a:defRPr sz="1400" b="1">
                <a:solidFill>
                  <a:schemeClr val="tx1"/>
                </a:solidFill>
                <a:latin typeface="Verdana" charset="0"/>
                <a:ea typeface="MS PGothic" charset="0"/>
                <a:cs typeface="MS PGothic" charset="0"/>
              </a:defRPr>
            </a:lvl5pPr>
            <a:lvl6pPr marL="2514155" indent="-228560" eaLnBrk="0" fontAlgn="base" hangingPunct="0">
              <a:spcBef>
                <a:spcPct val="0"/>
              </a:spcBef>
              <a:spcAft>
                <a:spcPct val="0"/>
              </a:spcAft>
              <a:defRPr sz="1400" b="1">
                <a:solidFill>
                  <a:schemeClr val="tx1"/>
                </a:solidFill>
                <a:latin typeface="Verdana" charset="0"/>
                <a:ea typeface="MS PGothic" charset="0"/>
                <a:cs typeface="MS PGothic" charset="0"/>
              </a:defRPr>
            </a:lvl6pPr>
            <a:lvl7pPr marL="2971274" indent="-228560" eaLnBrk="0" fontAlgn="base" hangingPunct="0">
              <a:spcBef>
                <a:spcPct val="0"/>
              </a:spcBef>
              <a:spcAft>
                <a:spcPct val="0"/>
              </a:spcAft>
              <a:defRPr sz="1400" b="1">
                <a:solidFill>
                  <a:schemeClr val="tx1"/>
                </a:solidFill>
                <a:latin typeface="Verdana" charset="0"/>
                <a:ea typeface="MS PGothic" charset="0"/>
                <a:cs typeface="MS PGothic" charset="0"/>
              </a:defRPr>
            </a:lvl7pPr>
            <a:lvl8pPr marL="3428393" indent="-228560" eaLnBrk="0" fontAlgn="base" hangingPunct="0">
              <a:spcBef>
                <a:spcPct val="0"/>
              </a:spcBef>
              <a:spcAft>
                <a:spcPct val="0"/>
              </a:spcAft>
              <a:defRPr sz="1400" b="1">
                <a:solidFill>
                  <a:schemeClr val="tx1"/>
                </a:solidFill>
                <a:latin typeface="Verdana" charset="0"/>
                <a:ea typeface="MS PGothic" charset="0"/>
                <a:cs typeface="MS PGothic" charset="0"/>
              </a:defRPr>
            </a:lvl8pPr>
            <a:lvl9pPr marL="3885513" indent="-228560" eaLnBrk="0" fontAlgn="base" hangingPunct="0">
              <a:spcBef>
                <a:spcPct val="0"/>
              </a:spcBef>
              <a:spcAft>
                <a:spcPct val="0"/>
              </a:spcAft>
              <a:defRPr sz="1400" b="1">
                <a:solidFill>
                  <a:schemeClr val="tx1"/>
                </a:solidFill>
                <a:latin typeface="Verdana" charset="0"/>
                <a:ea typeface="MS PGothic" charset="0"/>
                <a:cs typeface="MS PGothic" charset="0"/>
              </a:defRPr>
            </a:lvl9pPr>
          </a:lstStyle>
          <a:p>
            <a:fld id="{A1B68C10-726C-3541-AD30-3FDA64BDC381}" type="slidenum">
              <a:rPr lang="en-US" sz="1300" b="0">
                <a:solidFill>
                  <a:srgbClr val="000000"/>
                </a:solidFill>
                <a:latin typeface="Arial" charset="0"/>
              </a:rPr>
              <a:pPr/>
              <a:t>18</a:t>
            </a:fld>
            <a:endParaRPr lang="en-US" sz="1300" b="0" dirty="0">
              <a:solidFill>
                <a:srgbClr val="000000"/>
              </a:solidFill>
              <a:latin typeface="Arial" charset="0"/>
            </a:endParaRPr>
          </a:p>
        </p:txBody>
      </p:sp>
      <p:sp>
        <p:nvSpPr>
          <p:cNvPr id="54275" name="Rectangle 2"/>
          <p:cNvSpPr>
            <a:spLocks noGrp="1" noRot="1" noChangeAspect="1" noChangeArrowheads="1" noTextEdit="1"/>
          </p:cNvSpPr>
          <p:nvPr>
            <p:ph type="sldImg"/>
          </p:nvPr>
        </p:nvSpPr>
        <p:spPr>
          <a:solidFill>
            <a:srgbClr val="FFFFFF"/>
          </a:solidFill>
          <a:ln/>
        </p:spPr>
      </p:sp>
      <p:sp>
        <p:nvSpPr>
          <p:cNvPr id="54276"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de-DE">
              <a:ea typeface="MS PGothic" charset="0"/>
            </a:endParaRPr>
          </a:p>
        </p:txBody>
      </p:sp>
    </p:spTree>
    <p:extLst>
      <p:ext uri="{BB962C8B-B14F-4D97-AF65-F5344CB8AC3E}">
        <p14:creationId xmlns:p14="http://schemas.microsoft.com/office/powerpoint/2010/main" val="2307601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0C6D5A98-2B93-4720-9D0A-FDD7B3C00FED}" type="datetimeFigureOut">
              <a:rPr lang="de-DE" smtClean="0"/>
              <a:t>10.12.2014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27B7DBA-98D2-484C-96EC-49E650DA9D6D}" type="slidenum">
              <a:rPr lang="de-DE" smtClean="0"/>
              <a:t>‹Nr.›</a:t>
            </a:fld>
            <a:endParaRPr lang="de-DE"/>
          </a:p>
        </p:txBody>
      </p:sp>
    </p:spTree>
    <p:extLst>
      <p:ext uri="{BB962C8B-B14F-4D97-AF65-F5344CB8AC3E}">
        <p14:creationId xmlns:p14="http://schemas.microsoft.com/office/powerpoint/2010/main" val="883272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C6D5A98-2B93-4720-9D0A-FDD7B3C00FED}" type="datetimeFigureOut">
              <a:rPr lang="de-DE" smtClean="0"/>
              <a:t>10.12.2014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27B7DBA-98D2-484C-96EC-49E650DA9D6D}" type="slidenum">
              <a:rPr lang="de-DE" smtClean="0"/>
              <a:t>‹Nr.›</a:t>
            </a:fld>
            <a:endParaRPr lang="de-DE"/>
          </a:p>
        </p:txBody>
      </p:sp>
    </p:spTree>
    <p:extLst>
      <p:ext uri="{BB962C8B-B14F-4D97-AF65-F5344CB8AC3E}">
        <p14:creationId xmlns:p14="http://schemas.microsoft.com/office/powerpoint/2010/main" val="2767415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C6D5A98-2B93-4720-9D0A-FDD7B3C00FED}" type="datetimeFigureOut">
              <a:rPr lang="de-DE" smtClean="0"/>
              <a:t>10.12.2014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27B7DBA-98D2-484C-96EC-49E650DA9D6D}" type="slidenum">
              <a:rPr lang="de-DE" smtClean="0"/>
              <a:t>‹Nr.›</a:t>
            </a:fld>
            <a:endParaRPr lang="de-DE"/>
          </a:p>
        </p:txBody>
      </p:sp>
    </p:spTree>
    <p:extLst>
      <p:ext uri="{BB962C8B-B14F-4D97-AF65-F5344CB8AC3E}">
        <p14:creationId xmlns:p14="http://schemas.microsoft.com/office/powerpoint/2010/main" val="11292527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3" name="Line 68"/>
          <p:cNvSpPr>
            <a:spLocks noChangeShapeType="1"/>
          </p:cNvSpPr>
          <p:nvPr/>
        </p:nvSpPr>
        <p:spPr bwMode="auto">
          <a:xfrm>
            <a:off x="226247" y="6553076"/>
            <a:ext cx="11739507" cy="0"/>
          </a:xfrm>
          <a:prstGeom prst="line">
            <a:avLst/>
          </a:prstGeom>
          <a:noFill/>
          <a:ln w="9525">
            <a:solidFill>
              <a:schemeClr val="tx1"/>
            </a:solidFill>
            <a:round/>
            <a:headEnd/>
            <a:tailEnd/>
          </a:ln>
        </p:spPr>
        <p:txBody>
          <a:bodyPr/>
          <a:lstStyle/>
          <a:p>
            <a:pPr fontAlgn="base">
              <a:spcBef>
                <a:spcPct val="0"/>
              </a:spcBef>
              <a:spcAft>
                <a:spcPct val="0"/>
              </a:spcAft>
              <a:defRPr/>
            </a:pPr>
            <a:endParaRPr lang="de-DE" sz="985" b="1">
              <a:solidFill>
                <a:srgbClr val="3C3737"/>
              </a:solidFill>
            </a:endParaRPr>
          </a:p>
        </p:txBody>
      </p:sp>
      <p:sp>
        <p:nvSpPr>
          <p:cNvPr id="4" name="Text Box 15"/>
          <p:cNvSpPr txBox="1">
            <a:spLocks noChangeArrowheads="1"/>
          </p:cNvSpPr>
          <p:nvPr/>
        </p:nvSpPr>
        <p:spPr bwMode="auto">
          <a:xfrm>
            <a:off x="406351" y="6632379"/>
            <a:ext cx="4969977" cy="108363"/>
          </a:xfrm>
          <a:prstGeom prst="rect">
            <a:avLst/>
          </a:prstGeom>
          <a:noFill/>
          <a:ln w="9525">
            <a:noFill/>
            <a:miter lim="800000"/>
            <a:headEnd/>
            <a:tailEnd/>
          </a:ln>
        </p:spPr>
        <p:txBody>
          <a:bodyPr lIns="0" tIns="0" rIns="0" bIns="0">
            <a:spAutoFit/>
          </a:bodyPr>
          <a:lstStyle>
            <a:lvl1pPr defTabSz="1300163" eaLnBrk="0" hangingPunct="0">
              <a:defRPr sz="1400" b="1">
                <a:solidFill>
                  <a:schemeClr val="tx1"/>
                </a:solidFill>
                <a:latin typeface="Verdana" charset="0"/>
                <a:ea typeface="MS PGothic" charset="0"/>
                <a:cs typeface="MS PGothic" charset="0"/>
              </a:defRPr>
            </a:lvl1pPr>
            <a:lvl2pPr marL="742950" indent="-285750" defTabSz="1300163" eaLnBrk="0" hangingPunct="0">
              <a:defRPr sz="1400" b="1">
                <a:solidFill>
                  <a:schemeClr val="tx1"/>
                </a:solidFill>
                <a:latin typeface="Verdana" charset="0"/>
                <a:ea typeface="MS PGothic" charset="0"/>
                <a:cs typeface="MS PGothic" charset="0"/>
              </a:defRPr>
            </a:lvl2pPr>
            <a:lvl3pPr marL="1143000" indent="-228600" defTabSz="1300163" eaLnBrk="0" hangingPunct="0">
              <a:defRPr sz="1400" b="1">
                <a:solidFill>
                  <a:schemeClr val="tx1"/>
                </a:solidFill>
                <a:latin typeface="Verdana" charset="0"/>
                <a:ea typeface="MS PGothic" charset="0"/>
                <a:cs typeface="MS PGothic" charset="0"/>
              </a:defRPr>
            </a:lvl3pPr>
            <a:lvl4pPr marL="1600200" indent="-228600" defTabSz="1300163" eaLnBrk="0" hangingPunct="0">
              <a:defRPr sz="1400" b="1">
                <a:solidFill>
                  <a:schemeClr val="tx1"/>
                </a:solidFill>
                <a:latin typeface="Verdana" charset="0"/>
                <a:ea typeface="MS PGothic" charset="0"/>
                <a:cs typeface="MS PGothic" charset="0"/>
              </a:defRPr>
            </a:lvl4pPr>
            <a:lvl5pPr marL="2057400" indent="-228600" defTabSz="1300163" eaLnBrk="0" hangingPunct="0">
              <a:defRPr sz="1400" b="1">
                <a:solidFill>
                  <a:schemeClr val="tx1"/>
                </a:solidFill>
                <a:latin typeface="Verdana" charset="0"/>
                <a:ea typeface="MS PGothic" charset="0"/>
                <a:cs typeface="MS PGothic" charset="0"/>
              </a:defRPr>
            </a:lvl5pPr>
            <a:lvl6pPr marL="2514600" indent="-228600" defTabSz="1300163" eaLnBrk="0" fontAlgn="base" hangingPunct="0">
              <a:spcBef>
                <a:spcPct val="0"/>
              </a:spcBef>
              <a:spcAft>
                <a:spcPct val="0"/>
              </a:spcAft>
              <a:defRPr sz="1400" b="1">
                <a:solidFill>
                  <a:schemeClr val="tx1"/>
                </a:solidFill>
                <a:latin typeface="Verdana" charset="0"/>
                <a:ea typeface="MS PGothic" charset="0"/>
                <a:cs typeface="MS PGothic" charset="0"/>
              </a:defRPr>
            </a:lvl6pPr>
            <a:lvl7pPr marL="2971800" indent="-228600" defTabSz="1300163" eaLnBrk="0" fontAlgn="base" hangingPunct="0">
              <a:spcBef>
                <a:spcPct val="0"/>
              </a:spcBef>
              <a:spcAft>
                <a:spcPct val="0"/>
              </a:spcAft>
              <a:defRPr sz="1400" b="1">
                <a:solidFill>
                  <a:schemeClr val="tx1"/>
                </a:solidFill>
                <a:latin typeface="Verdana" charset="0"/>
                <a:ea typeface="MS PGothic" charset="0"/>
                <a:cs typeface="MS PGothic" charset="0"/>
              </a:defRPr>
            </a:lvl7pPr>
            <a:lvl8pPr marL="3429000" indent="-228600" defTabSz="1300163" eaLnBrk="0" fontAlgn="base" hangingPunct="0">
              <a:spcBef>
                <a:spcPct val="0"/>
              </a:spcBef>
              <a:spcAft>
                <a:spcPct val="0"/>
              </a:spcAft>
              <a:defRPr sz="1400" b="1">
                <a:solidFill>
                  <a:schemeClr val="tx1"/>
                </a:solidFill>
                <a:latin typeface="Verdana" charset="0"/>
                <a:ea typeface="MS PGothic" charset="0"/>
                <a:cs typeface="MS PGothic" charset="0"/>
              </a:defRPr>
            </a:lvl8pPr>
            <a:lvl9pPr marL="3886200" indent="-228600" defTabSz="1300163" eaLnBrk="0" fontAlgn="base" hangingPunct="0">
              <a:spcBef>
                <a:spcPct val="0"/>
              </a:spcBef>
              <a:spcAft>
                <a:spcPct val="0"/>
              </a:spcAft>
              <a:defRPr sz="1400" b="1">
                <a:solidFill>
                  <a:schemeClr val="tx1"/>
                </a:solidFill>
                <a:latin typeface="Verdana" charset="0"/>
                <a:ea typeface="MS PGothic" charset="0"/>
                <a:cs typeface="MS PGothic" charset="0"/>
              </a:defRPr>
            </a:lvl9pPr>
          </a:lstStyle>
          <a:p>
            <a:pPr fontAlgn="base">
              <a:spcBef>
                <a:spcPct val="50000"/>
              </a:spcBef>
              <a:spcAft>
                <a:spcPct val="0"/>
              </a:spcAft>
            </a:pPr>
            <a:fld id="{AE7B7EAB-C318-8141-928B-243870BCFB03}" type="slidenum">
              <a:rPr lang="de-DE" sz="704" b="0">
                <a:solidFill>
                  <a:srgbClr val="3C3737"/>
                </a:solidFill>
                <a:latin typeface="Arial" charset="0"/>
              </a:rPr>
              <a:pPr fontAlgn="base">
                <a:spcBef>
                  <a:spcPct val="50000"/>
                </a:spcBef>
                <a:spcAft>
                  <a:spcPct val="0"/>
                </a:spcAft>
              </a:pPr>
              <a:t>‹Nr.›</a:t>
            </a:fld>
            <a:r>
              <a:rPr lang="de-DE" sz="704" b="0" dirty="0">
                <a:solidFill>
                  <a:srgbClr val="3C3737"/>
                </a:solidFill>
                <a:latin typeface="Arial" charset="0"/>
              </a:rPr>
              <a:t> | Titel der Präsentation | Veranstaltung | XX Monat Jahr</a:t>
            </a:r>
          </a:p>
        </p:txBody>
      </p:sp>
      <p:grpSp>
        <p:nvGrpSpPr>
          <p:cNvPr id="5" name="Group 74"/>
          <p:cNvGrpSpPr>
            <a:grpSpLocks/>
          </p:cNvGrpSpPr>
          <p:nvPr/>
        </p:nvGrpSpPr>
        <p:grpSpPr bwMode="auto">
          <a:xfrm>
            <a:off x="-250062" y="4020977"/>
            <a:ext cx="218804" cy="2157924"/>
            <a:chOff x="-168" y="3600"/>
            <a:chExt cx="147" cy="1932"/>
          </a:xfrm>
        </p:grpSpPr>
        <p:sp>
          <p:nvSpPr>
            <p:cNvPr id="6" name="Rectangle 61"/>
            <p:cNvSpPr>
              <a:spLocks noChangeArrowheads="1"/>
            </p:cNvSpPr>
            <p:nvPr userDrawn="1"/>
          </p:nvSpPr>
          <p:spPr bwMode="auto">
            <a:xfrm>
              <a:off x="-168" y="4028"/>
              <a:ext cx="147" cy="147"/>
            </a:xfrm>
            <a:prstGeom prst="rect">
              <a:avLst/>
            </a:prstGeom>
            <a:solidFill>
              <a:srgbClr val="FFFFFF"/>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7" name="Rectangle 62"/>
            <p:cNvSpPr>
              <a:spLocks noChangeArrowheads="1"/>
            </p:cNvSpPr>
            <p:nvPr userDrawn="1"/>
          </p:nvSpPr>
          <p:spPr bwMode="auto">
            <a:xfrm>
              <a:off x="-168" y="4374"/>
              <a:ext cx="147" cy="147"/>
            </a:xfrm>
            <a:prstGeom prst="rect">
              <a:avLst/>
            </a:prstGeom>
            <a:solidFill>
              <a:srgbClr val="861D25"/>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8" name="Rectangle 63"/>
            <p:cNvSpPr>
              <a:spLocks noChangeArrowheads="1"/>
            </p:cNvSpPr>
            <p:nvPr userDrawn="1"/>
          </p:nvSpPr>
          <p:spPr bwMode="auto">
            <a:xfrm>
              <a:off x="-168" y="4518"/>
              <a:ext cx="147" cy="147"/>
            </a:xfrm>
            <a:prstGeom prst="rect">
              <a:avLst/>
            </a:prstGeom>
            <a:solidFill>
              <a:srgbClr val="103B66"/>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9" name="Rectangle 64"/>
            <p:cNvSpPr>
              <a:spLocks noChangeArrowheads="1"/>
            </p:cNvSpPr>
            <p:nvPr userDrawn="1"/>
          </p:nvSpPr>
          <p:spPr bwMode="auto">
            <a:xfrm>
              <a:off x="-168" y="4662"/>
              <a:ext cx="147" cy="147"/>
            </a:xfrm>
            <a:prstGeom prst="rect">
              <a:avLst/>
            </a:prstGeom>
            <a:solidFill>
              <a:srgbClr val="185A24"/>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10" name="Rectangle 65"/>
            <p:cNvSpPr>
              <a:spLocks noChangeArrowheads="1"/>
            </p:cNvSpPr>
            <p:nvPr userDrawn="1"/>
          </p:nvSpPr>
          <p:spPr bwMode="auto">
            <a:xfrm>
              <a:off x="-168" y="4806"/>
              <a:ext cx="147" cy="147"/>
            </a:xfrm>
            <a:prstGeom prst="rect">
              <a:avLst/>
            </a:prstGeom>
            <a:solidFill>
              <a:schemeClr val="folHlink"/>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11" name="Rectangle 66"/>
            <p:cNvSpPr>
              <a:spLocks noChangeArrowheads="1"/>
            </p:cNvSpPr>
            <p:nvPr userDrawn="1"/>
          </p:nvSpPr>
          <p:spPr bwMode="auto">
            <a:xfrm>
              <a:off x="-168" y="4953"/>
              <a:ext cx="147" cy="147"/>
            </a:xfrm>
            <a:prstGeom prst="rect">
              <a:avLst/>
            </a:prstGeom>
            <a:solidFill>
              <a:srgbClr val="EBB632"/>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12" name="Rectangle 67"/>
            <p:cNvSpPr>
              <a:spLocks noChangeArrowheads="1"/>
            </p:cNvSpPr>
            <p:nvPr userDrawn="1"/>
          </p:nvSpPr>
          <p:spPr bwMode="auto">
            <a:xfrm>
              <a:off x="-168" y="5097"/>
              <a:ext cx="147" cy="147"/>
            </a:xfrm>
            <a:prstGeom prst="rect">
              <a:avLst/>
            </a:prstGeom>
            <a:solidFill>
              <a:srgbClr val="4996C6"/>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13" name="Rectangle 68"/>
            <p:cNvSpPr>
              <a:spLocks noChangeArrowheads="1"/>
            </p:cNvSpPr>
            <p:nvPr userDrawn="1"/>
          </p:nvSpPr>
          <p:spPr bwMode="auto">
            <a:xfrm>
              <a:off x="-168" y="5241"/>
              <a:ext cx="147" cy="147"/>
            </a:xfrm>
            <a:prstGeom prst="rect">
              <a:avLst/>
            </a:prstGeom>
            <a:solidFill>
              <a:srgbClr val="8CB133"/>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14" name="Rectangle 69"/>
            <p:cNvSpPr>
              <a:spLocks noChangeArrowheads="1"/>
            </p:cNvSpPr>
            <p:nvPr userDrawn="1"/>
          </p:nvSpPr>
          <p:spPr bwMode="auto">
            <a:xfrm>
              <a:off x="-168" y="5385"/>
              <a:ext cx="147" cy="147"/>
            </a:xfrm>
            <a:prstGeom prst="rect">
              <a:avLst/>
            </a:prstGeom>
            <a:solidFill>
              <a:srgbClr val="87085C"/>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15" name="Rectangle 70"/>
            <p:cNvSpPr>
              <a:spLocks noChangeArrowheads="1"/>
            </p:cNvSpPr>
            <p:nvPr userDrawn="1"/>
          </p:nvSpPr>
          <p:spPr bwMode="auto">
            <a:xfrm>
              <a:off x="-168" y="3600"/>
              <a:ext cx="147" cy="147"/>
            </a:xfrm>
            <a:prstGeom prst="rect">
              <a:avLst/>
            </a:prstGeom>
            <a:solidFill>
              <a:srgbClr val="C60C30"/>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16" name="Rectangle 71"/>
            <p:cNvSpPr>
              <a:spLocks noChangeArrowheads="1"/>
            </p:cNvSpPr>
            <p:nvPr userDrawn="1"/>
          </p:nvSpPr>
          <p:spPr bwMode="auto">
            <a:xfrm>
              <a:off x="-168" y="3744"/>
              <a:ext cx="147" cy="147"/>
            </a:xfrm>
            <a:prstGeom prst="rect">
              <a:avLst/>
            </a:prstGeom>
            <a:solidFill>
              <a:srgbClr val="3C3737"/>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17" name="Rectangle 72"/>
            <p:cNvSpPr>
              <a:spLocks noChangeArrowheads="1"/>
            </p:cNvSpPr>
            <p:nvPr userDrawn="1"/>
          </p:nvSpPr>
          <p:spPr bwMode="auto">
            <a:xfrm>
              <a:off x="-168" y="3888"/>
              <a:ext cx="147" cy="147"/>
            </a:xfrm>
            <a:prstGeom prst="rect">
              <a:avLst/>
            </a:prstGeom>
            <a:solidFill>
              <a:srgbClr val="B7B1A9"/>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grpSp>
      <p:pic>
        <p:nvPicPr>
          <p:cNvPr id="18" name="Grafik 19" descr="IHS_farbe.jpg"/>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11467119" y="6603338"/>
            <a:ext cx="270900" cy="203283"/>
          </a:xfrm>
          <a:prstGeom prst="rect">
            <a:avLst/>
          </a:prstGeom>
          <a:noFill/>
          <a:ln>
            <a:noFill/>
          </a:ln>
          <a:effectLst>
            <a:outerShdw blurRad="63500" sx="999" sy="999" algn="ctr" rotWithShape="0">
              <a:srgbClr val="000000">
                <a:alpha val="74997"/>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9" name="Text Box 15"/>
          <p:cNvSpPr txBox="1">
            <a:spLocks noChangeArrowheads="1"/>
          </p:cNvSpPr>
          <p:nvPr userDrawn="1"/>
        </p:nvSpPr>
        <p:spPr bwMode="auto">
          <a:xfrm>
            <a:off x="10511525" y="6593287"/>
            <a:ext cx="888613" cy="108363"/>
          </a:xfrm>
          <a:prstGeom prst="rect">
            <a:avLst/>
          </a:prstGeom>
          <a:noFill/>
          <a:ln>
            <a:noFill/>
          </a:ln>
          <a:effectLst>
            <a:outerShdw blurRad="63500" sx="999" sy="999" algn="ctr" rotWithShape="0">
              <a:srgbClr val="000000">
                <a:alpha val="74997"/>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1300163" eaLnBrk="0" hangingPunct="0">
              <a:defRPr sz="1400" b="1">
                <a:solidFill>
                  <a:schemeClr val="tx1"/>
                </a:solidFill>
                <a:latin typeface="Verdana" charset="0"/>
                <a:ea typeface="MS PGothic" charset="0"/>
                <a:cs typeface="MS PGothic" charset="0"/>
              </a:defRPr>
            </a:lvl1pPr>
            <a:lvl2pPr marL="742950" indent="-285750" defTabSz="1300163" eaLnBrk="0" hangingPunct="0">
              <a:defRPr sz="1400" b="1">
                <a:solidFill>
                  <a:schemeClr val="tx1"/>
                </a:solidFill>
                <a:latin typeface="Verdana" charset="0"/>
                <a:ea typeface="MS PGothic" charset="0"/>
                <a:cs typeface="MS PGothic" charset="0"/>
              </a:defRPr>
            </a:lvl2pPr>
            <a:lvl3pPr marL="1143000" indent="-228600" defTabSz="1300163" eaLnBrk="0" hangingPunct="0">
              <a:defRPr sz="1400" b="1">
                <a:solidFill>
                  <a:schemeClr val="tx1"/>
                </a:solidFill>
                <a:latin typeface="Verdana" charset="0"/>
                <a:ea typeface="MS PGothic" charset="0"/>
                <a:cs typeface="MS PGothic" charset="0"/>
              </a:defRPr>
            </a:lvl3pPr>
            <a:lvl4pPr marL="1600200" indent="-228600" defTabSz="1300163" eaLnBrk="0" hangingPunct="0">
              <a:defRPr sz="1400" b="1">
                <a:solidFill>
                  <a:schemeClr val="tx1"/>
                </a:solidFill>
                <a:latin typeface="Verdana" charset="0"/>
                <a:ea typeface="MS PGothic" charset="0"/>
                <a:cs typeface="MS PGothic" charset="0"/>
              </a:defRPr>
            </a:lvl4pPr>
            <a:lvl5pPr marL="2057400" indent="-228600" defTabSz="1300163" eaLnBrk="0" hangingPunct="0">
              <a:defRPr sz="1400" b="1">
                <a:solidFill>
                  <a:schemeClr val="tx1"/>
                </a:solidFill>
                <a:latin typeface="Verdana" charset="0"/>
                <a:ea typeface="MS PGothic" charset="0"/>
                <a:cs typeface="MS PGothic" charset="0"/>
              </a:defRPr>
            </a:lvl5pPr>
            <a:lvl6pPr marL="2514600" indent="-228600" defTabSz="1300163" eaLnBrk="0" fontAlgn="base" hangingPunct="0">
              <a:spcBef>
                <a:spcPct val="0"/>
              </a:spcBef>
              <a:spcAft>
                <a:spcPct val="0"/>
              </a:spcAft>
              <a:defRPr sz="1400" b="1">
                <a:solidFill>
                  <a:schemeClr val="tx1"/>
                </a:solidFill>
                <a:latin typeface="Verdana" charset="0"/>
                <a:ea typeface="MS PGothic" charset="0"/>
                <a:cs typeface="MS PGothic" charset="0"/>
              </a:defRPr>
            </a:lvl6pPr>
            <a:lvl7pPr marL="2971800" indent="-228600" defTabSz="1300163" eaLnBrk="0" fontAlgn="base" hangingPunct="0">
              <a:spcBef>
                <a:spcPct val="0"/>
              </a:spcBef>
              <a:spcAft>
                <a:spcPct val="0"/>
              </a:spcAft>
              <a:defRPr sz="1400" b="1">
                <a:solidFill>
                  <a:schemeClr val="tx1"/>
                </a:solidFill>
                <a:latin typeface="Verdana" charset="0"/>
                <a:ea typeface="MS PGothic" charset="0"/>
                <a:cs typeface="MS PGothic" charset="0"/>
              </a:defRPr>
            </a:lvl7pPr>
            <a:lvl8pPr marL="3429000" indent="-228600" defTabSz="1300163" eaLnBrk="0" fontAlgn="base" hangingPunct="0">
              <a:spcBef>
                <a:spcPct val="0"/>
              </a:spcBef>
              <a:spcAft>
                <a:spcPct val="0"/>
              </a:spcAft>
              <a:defRPr sz="1400" b="1">
                <a:solidFill>
                  <a:schemeClr val="tx1"/>
                </a:solidFill>
                <a:latin typeface="Verdana" charset="0"/>
                <a:ea typeface="MS PGothic" charset="0"/>
                <a:cs typeface="MS PGothic" charset="0"/>
              </a:defRPr>
            </a:lvl8pPr>
            <a:lvl9pPr marL="3886200" indent="-228600" defTabSz="1300163" eaLnBrk="0" fontAlgn="base" hangingPunct="0">
              <a:spcBef>
                <a:spcPct val="0"/>
              </a:spcBef>
              <a:spcAft>
                <a:spcPct val="0"/>
              </a:spcAft>
              <a:defRPr sz="1400" b="1">
                <a:solidFill>
                  <a:schemeClr val="tx1"/>
                </a:solidFill>
                <a:latin typeface="Verdana" charset="0"/>
                <a:ea typeface="MS PGothic" charset="0"/>
                <a:cs typeface="MS PGothic" charset="0"/>
              </a:defRPr>
            </a:lvl9pPr>
          </a:lstStyle>
          <a:p>
            <a:pPr fontAlgn="base">
              <a:spcBef>
                <a:spcPct val="50000"/>
              </a:spcBef>
              <a:spcAft>
                <a:spcPct val="0"/>
              </a:spcAft>
            </a:pPr>
            <a:r>
              <a:rPr lang="de-DE" sz="704" b="0">
                <a:solidFill>
                  <a:srgbClr val="3C3737"/>
                </a:solidFill>
                <a:latin typeface="Arial" charset="0"/>
              </a:rPr>
              <a:t>Hochschule für</a:t>
            </a:r>
          </a:p>
        </p:txBody>
      </p:sp>
      <p:sp>
        <p:nvSpPr>
          <p:cNvPr id="20" name="Text Box 15"/>
          <p:cNvSpPr txBox="1">
            <a:spLocks noChangeArrowheads="1"/>
          </p:cNvSpPr>
          <p:nvPr userDrawn="1"/>
        </p:nvSpPr>
        <p:spPr bwMode="auto">
          <a:xfrm>
            <a:off x="10513014" y="6704980"/>
            <a:ext cx="900520" cy="113749"/>
          </a:xfrm>
          <a:prstGeom prst="rect">
            <a:avLst/>
          </a:prstGeom>
          <a:noFill/>
          <a:ln>
            <a:noFill/>
          </a:ln>
          <a:effectLst>
            <a:outerShdw blurRad="63500" sx="999" sy="999" algn="ctr" rotWithShape="0">
              <a:srgbClr val="000000">
                <a:alpha val="74997"/>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14795" eaLnBrk="0" fontAlgn="base" hangingPunct="0">
              <a:spcBef>
                <a:spcPct val="50000"/>
              </a:spcBef>
              <a:spcAft>
                <a:spcPct val="0"/>
              </a:spcAft>
              <a:defRPr/>
            </a:pPr>
            <a:r>
              <a:rPr lang="de-DE" sz="739" spc="99" dirty="0">
                <a:solidFill>
                  <a:srgbClr val="3C3737"/>
                </a:solidFill>
                <a:latin typeface="Arial" pitchFamily="34" charset="0"/>
                <a:cs typeface="Arial" pitchFamily="34" charset="0"/>
              </a:rPr>
              <a:t>Philosophie</a:t>
            </a:r>
          </a:p>
        </p:txBody>
      </p:sp>
      <p:pic>
        <p:nvPicPr>
          <p:cNvPr id="21" name="Picture 1029" descr="IB_logo"/>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146111" y="6357612"/>
            <a:ext cx="1586701" cy="2077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2" name="Picture 1033" descr="NEW STRAPLINE LOGO SEPT 2008"/>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412305" y="6326337"/>
            <a:ext cx="1638797" cy="22897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23" name="Group 43"/>
          <p:cNvGrpSpPr>
            <a:grpSpLocks/>
          </p:cNvGrpSpPr>
          <p:nvPr/>
        </p:nvGrpSpPr>
        <p:grpSpPr bwMode="auto">
          <a:xfrm>
            <a:off x="-250062" y="4020977"/>
            <a:ext cx="218804" cy="2157924"/>
            <a:chOff x="-168" y="3600"/>
            <a:chExt cx="147" cy="1932"/>
          </a:xfrm>
        </p:grpSpPr>
        <p:sp>
          <p:nvSpPr>
            <p:cNvPr id="24" name="Rectangle 30"/>
            <p:cNvSpPr>
              <a:spLocks noChangeArrowheads="1"/>
            </p:cNvSpPr>
            <p:nvPr userDrawn="1"/>
          </p:nvSpPr>
          <p:spPr bwMode="auto">
            <a:xfrm>
              <a:off x="-168" y="4028"/>
              <a:ext cx="147" cy="147"/>
            </a:xfrm>
            <a:prstGeom prst="rect">
              <a:avLst/>
            </a:prstGeom>
            <a:solidFill>
              <a:srgbClr val="FFFFFF"/>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25" name="Rectangle 31"/>
            <p:cNvSpPr>
              <a:spLocks noChangeArrowheads="1"/>
            </p:cNvSpPr>
            <p:nvPr userDrawn="1"/>
          </p:nvSpPr>
          <p:spPr bwMode="auto">
            <a:xfrm>
              <a:off x="-168" y="4374"/>
              <a:ext cx="147" cy="147"/>
            </a:xfrm>
            <a:prstGeom prst="rect">
              <a:avLst/>
            </a:prstGeom>
            <a:solidFill>
              <a:srgbClr val="861D25"/>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26" name="Rectangle 32"/>
            <p:cNvSpPr>
              <a:spLocks noChangeArrowheads="1"/>
            </p:cNvSpPr>
            <p:nvPr userDrawn="1"/>
          </p:nvSpPr>
          <p:spPr bwMode="auto">
            <a:xfrm>
              <a:off x="-168" y="4518"/>
              <a:ext cx="147" cy="147"/>
            </a:xfrm>
            <a:prstGeom prst="rect">
              <a:avLst/>
            </a:prstGeom>
            <a:solidFill>
              <a:srgbClr val="103B66"/>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27" name="Rectangle 33"/>
            <p:cNvSpPr>
              <a:spLocks noChangeArrowheads="1"/>
            </p:cNvSpPr>
            <p:nvPr userDrawn="1"/>
          </p:nvSpPr>
          <p:spPr bwMode="auto">
            <a:xfrm>
              <a:off x="-168" y="4662"/>
              <a:ext cx="147" cy="147"/>
            </a:xfrm>
            <a:prstGeom prst="rect">
              <a:avLst/>
            </a:prstGeom>
            <a:solidFill>
              <a:srgbClr val="185A24"/>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28" name="Rectangle 34"/>
            <p:cNvSpPr>
              <a:spLocks noChangeArrowheads="1"/>
            </p:cNvSpPr>
            <p:nvPr userDrawn="1"/>
          </p:nvSpPr>
          <p:spPr bwMode="auto">
            <a:xfrm>
              <a:off x="-168" y="4806"/>
              <a:ext cx="147" cy="147"/>
            </a:xfrm>
            <a:prstGeom prst="rect">
              <a:avLst/>
            </a:prstGeom>
            <a:solidFill>
              <a:schemeClr val="folHlink"/>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29" name="Rectangle 35"/>
            <p:cNvSpPr>
              <a:spLocks noChangeArrowheads="1"/>
            </p:cNvSpPr>
            <p:nvPr userDrawn="1"/>
          </p:nvSpPr>
          <p:spPr bwMode="auto">
            <a:xfrm>
              <a:off x="-168" y="4953"/>
              <a:ext cx="147" cy="147"/>
            </a:xfrm>
            <a:prstGeom prst="rect">
              <a:avLst/>
            </a:prstGeom>
            <a:solidFill>
              <a:srgbClr val="EBB632"/>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30" name="Rectangle 36"/>
            <p:cNvSpPr>
              <a:spLocks noChangeArrowheads="1"/>
            </p:cNvSpPr>
            <p:nvPr userDrawn="1"/>
          </p:nvSpPr>
          <p:spPr bwMode="auto">
            <a:xfrm>
              <a:off x="-168" y="5097"/>
              <a:ext cx="147" cy="147"/>
            </a:xfrm>
            <a:prstGeom prst="rect">
              <a:avLst/>
            </a:prstGeom>
            <a:solidFill>
              <a:srgbClr val="4996C6"/>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31" name="Rectangle 37"/>
            <p:cNvSpPr>
              <a:spLocks noChangeArrowheads="1"/>
            </p:cNvSpPr>
            <p:nvPr userDrawn="1"/>
          </p:nvSpPr>
          <p:spPr bwMode="auto">
            <a:xfrm>
              <a:off x="-168" y="5241"/>
              <a:ext cx="147" cy="147"/>
            </a:xfrm>
            <a:prstGeom prst="rect">
              <a:avLst/>
            </a:prstGeom>
            <a:solidFill>
              <a:srgbClr val="8CB133"/>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32" name="Rectangle 38"/>
            <p:cNvSpPr>
              <a:spLocks noChangeArrowheads="1"/>
            </p:cNvSpPr>
            <p:nvPr userDrawn="1"/>
          </p:nvSpPr>
          <p:spPr bwMode="auto">
            <a:xfrm>
              <a:off x="-168" y="5385"/>
              <a:ext cx="147" cy="147"/>
            </a:xfrm>
            <a:prstGeom prst="rect">
              <a:avLst/>
            </a:prstGeom>
            <a:solidFill>
              <a:srgbClr val="87085C"/>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33" name="Rectangle 39"/>
            <p:cNvSpPr>
              <a:spLocks noChangeArrowheads="1"/>
            </p:cNvSpPr>
            <p:nvPr userDrawn="1"/>
          </p:nvSpPr>
          <p:spPr bwMode="auto">
            <a:xfrm>
              <a:off x="-168" y="3600"/>
              <a:ext cx="147" cy="147"/>
            </a:xfrm>
            <a:prstGeom prst="rect">
              <a:avLst/>
            </a:prstGeom>
            <a:solidFill>
              <a:srgbClr val="C60C30"/>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34" name="Rectangle 40"/>
            <p:cNvSpPr>
              <a:spLocks noChangeArrowheads="1"/>
            </p:cNvSpPr>
            <p:nvPr userDrawn="1"/>
          </p:nvSpPr>
          <p:spPr bwMode="auto">
            <a:xfrm>
              <a:off x="-168" y="3744"/>
              <a:ext cx="147" cy="147"/>
            </a:xfrm>
            <a:prstGeom prst="rect">
              <a:avLst/>
            </a:prstGeom>
            <a:solidFill>
              <a:srgbClr val="3C3737"/>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35" name="Rectangle 41"/>
            <p:cNvSpPr>
              <a:spLocks noChangeArrowheads="1"/>
            </p:cNvSpPr>
            <p:nvPr userDrawn="1"/>
          </p:nvSpPr>
          <p:spPr bwMode="auto">
            <a:xfrm>
              <a:off x="-168" y="3888"/>
              <a:ext cx="147" cy="147"/>
            </a:xfrm>
            <a:prstGeom prst="rect">
              <a:avLst/>
            </a:prstGeom>
            <a:solidFill>
              <a:srgbClr val="B7B1A9"/>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grpSp>
      <p:sp>
        <p:nvSpPr>
          <p:cNvPr id="3074" name="Rectangle 2"/>
          <p:cNvSpPr>
            <a:spLocks noGrp="1" noChangeArrowheads="1"/>
          </p:cNvSpPr>
          <p:nvPr>
            <p:ph type="ctrTitle"/>
          </p:nvPr>
        </p:nvSpPr>
        <p:spPr>
          <a:xfrm>
            <a:off x="306007" y="263944"/>
            <a:ext cx="8711974" cy="1142627"/>
          </a:xfrm>
        </p:spPr>
        <p:txBody>
          <a:bodyPr tIns="108000" rIns="180000"/>
          <a:lstStyle>
            <a:lvl1pPr>
              <a:defRPr sz="3377" baseline="0">
                <a:solidFill>
                  <a:srgbClr val="FFCC66"/>
                </a:solidFill>
              </a:defRPr>
            </a:lvl1pPr>
          </a:lstStyle>
          <a:p>
            <a:endParaRPr lang="en-US" dirty="0"/>
          </a:p>
        </p:txBody>
      </p:sp>
    </p:spTree>
    <p:extLst>
      <p:ext uri="{BB962C8B-B14F-4D97-AF65-F5344CB8AC3E}">
        <p14:creationId xmlns:p14="http://schemas.microsoft.com/office/powerpoint/2010/main" val="330720212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0" y="294871"/>
            <a:ext cx="12192000" cy="495921"/>
          </a:xfrm>
        </p:spPr>
        <p:txBody>
          <a:bodyPr/>
          <a:lstStyle>
            <a:lvl1pPr algn="ctr">
              <a:defRPr sz="2533"/>
            </a:lvl1pPr>
          </a:lstStyle>
          <a:p>
            <a:r>
              <a:rPr lang="de-DE" dirty="0" smtClean="0"/>
              <a:t>Titelmasterformat durch Klicken bearbeiten</a:t>
            </a:r>
            <a:endParaRPr lang="de-DE" dirty="0"/>
          </a:p>
        </p:txBody>
      </p:sp>
      <p:sp>
        <p:nvSpPr>
          <p:cNvPr id="3" name="Inhaltsplatzhalter 2"/>
          <p:cNvSpPr>
            <a:spLocks noGrp="1"/>
          </p:cNvSpPr>
          <p:nvPr>
            <p:ph idx="1"/>
          </p:nvPr>
        </p:nvSpPr>
        <p:spPr>
          <a:xfrm>
            <a:off x="404862" y="1467657"/>
            <a:ext cx="11526657" cy="5019520"/>
          </a:xfrm>
        </p:spPr>
        <p:txBody>
          <a:bodyPr/>
          <a:lstStyle>
            <a:lvl1pPr>
              <a:buFont typeface="Arial" pitchFamily="34" charset="0"/>
              <a:buChar char="•"/>
              <a:defRPr sz="2533"/>
            </a:lvl1pPr>
            <a:lvl3pPr marL="1265522" indent="-226744">
              <a:defRPr lang="de-DE" sz="2252" dirty="0" smtClean="0">
                <a:solidFill>
                  <a:srgbClr val="000000"/>
                </a:solidFill>
                <a:latin typeface="Garamond" charset="0"/>
                <a:ea typeface="MS PGothic" charset="0"/>
                <a:cs typeface="MS PGothic" charset="0"/>
              </a:defRPr>
            </a:lvl3pPr>
            <a:lvl4pPr marL="2138988" indent="-230095">
              <a:defRPr/>
            </a:lvl4pPr>
            <a:lvl5pPr marL="2838208" indent="-230095">
              <a:defRPr/>
            </a:lvl5pPr>
          </a:lstStyle>
          <a:p>
            <a:pPr lvl="0"/>
            <a:r>
              <a:rPr lang="de-DE" dirty="0" smtClean="0"/>
              <a:t>Textmasterformate durch Klicken bearbeiten</a:t>
            </a:r>
          </a:p>
          <a:p>
            <a:pPr marL="782993" lvl="2" indent="-321686" algn="l" defTabSz="914795" rtl="0" eaLnBrk="1" fontAlgn="base" hangingPunct="1">
              <a:spcBef>
                <a:spcPct val="20000"/>
              </a:spcBef>
              <a:spcAft>
                <a:spcPct val="0"/>
              </a:spcAft>
              <a:buFont typeface="Symbol" charset="0"/>
              <a:buChar char="-"/>
            </a:pPr>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5" name="Inhaltsplatzhalter 4"/>
          <p:cNvSpPr>
            <a:spLocks noGrp="1"/>
          </p:cNvSpPr>
          <p:nvPr>
            <p:ph sz="quarter" idx="10"/>
          </p:nvPr>
        </p:nvSpPr>
        <p:spPr>
          <a:xfrm>
            <a:off x="446539" y="911422"/>
            <a:ext cx="8680716" cy="469114"/>
          </a:xfrm>
        </p:spPr>
        <p:txBody>
          <a:bodyPr/>
          <a:lstStyle>
            <a:lvl1pPr algn="l" rtl="0" eaLnBrk="1" fontAlgn="base" hangingPunct="1">
              <a:spcBef>
                <a:spcPct val="0"/>
              </a:spcBef>
              <a:spcAft>
                <a:spcPct val="0"/>
              </a:spcAft>
              <a:defRPr lang="de-DE" sz="2533" b="1" u="sng" kern="1200" dirty="0">
                <a:solidFill>
                  <a:srgbClr val="000000"/>
                </a:solidFill>
                <a:latin typeface="Garamond" charset="0"/>
                <a:ea typeface="MS PGothic" charset="0"/>
                <a:cs typeface="MS PGothic" charset="0"/>
              </a:defRPr>
            </a:lvl1pPr>
          </a:lstStyle>
          <a:p>
            <a:pPr lvl="0"/>
            <a:r>
              <a:rPr lang="de-DE" dirty="0" smtClean="0"/>
              <a:t>Textmasterformate durch Klicken bearbeiten</a:t>
            </a:r>
            <a:endParaRPr lang="de-DE" dirty="0"/>
          </a:p>
        </p:txBody>
      </p:sp>
    </p:spTree>
    <p:extLst>
      <p:ext uri="{BB962C8B-B14F-4D97-AF65-F5344CB8AC3E}">
        <p14:creationId xmlns:p14="http://schemas.microsoft.com/office/powerpoint/2010/main" val="342997936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36" y="4407438"/>
            <a:ext cx="10362679" cy="1361548"/>
          </a:xfrm>
        </p:spPr>
        <p:txBody>
          <a:bodyPr/>
          <a:lstStyle>
            <a:lvl1pPr algn="l">
              <a:defRPr sz="2814"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963036" y="2906273"/>
            <a:ext cx="10362679" cy="1501165"/>
          </a:xfrm>
        </p:spPr>
        <p:txBody>
          <a:bodyPr anchor="b"/>
          <a:lstStyle>
            <a:lvl1pPr marL="0" indent="0">
              <a:buNone/>
              <a:defRPr sz="1407"/>
            </a:lvl1pPr>
            <a:lvl2pPr marL="321686" indent="0">
              <a:buNone/>
              <a:defRPr sz="1266"/>
            </a:lvl2pPr>
            <a:lvl3pPr marL="643372" indent="0">
              <a:buNone/>
              <a:defRPr sz="1126"/>
            </a:lvl3pPr>
            <a:lvl4pPr marL="965058" indent="0">
              <a:buNone/>
              <a:defRPr sz="985"/>
            </a:lvl4pPr>
            <a:lvl5pPr marL="1286744" indent="0">
              <a:buNone/>
              <a:defRPr sz="985"/>
            </a:lvl5pPr>
            <a:lvl6pPr marL="1608430" indent="0">
              <a:buNone/>
              <a:defRPr sz="985"/>
            </a:lvl6pPr>
            <a:lvl7pPr marL="1930116" indent="0">
              <a:buNone/>
              <a:defRPr sz="985"/>
            </a:lvl7pPr>
            <a:lvl8pPr marL="2251801" indent="0">
              <a:buNone/>
              <a:defRPr sz="985"/>
            </a:lvl8pPr>
            <a:lvl9pPr marL="2573487" indent="0">
              <a:buNone/>
              <a:defRPr sz="985"/>
            </a:lvl9pPr>
          </a:lstStyle>
          <a:p>
            <a:pPr lvl="0"/>
            <a:r>
              <a:rPr lang="de-DE" smtClean="0"/>
              <a:t>Textmasterformate durch Klicken bearbeiten</a:t>
            </a:r>
          </a:p>
        </p:txBody>
      </p:sp>
    </p:spTree>
    <p:extLst>
      <p:ext uri="{BB962C8B-B14F-4D97-AF65-F5344CB8AC3E}">
        <p14:creationId xmlns:p14="http://schemas.microsoft.com/office/powerpoint/2010/main" val="69782899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dirty="0"/>
          </a:p>
        </p:txBody>
      </p:sp>
      <p:sp>
        <p:nvSpPr>
          <p:cNvPr id="3" name="Inhaltsplatzhalter 2"/>
          <p:cNvSpPr>
            <a:spLocks noGrp="1"/>
          </p:cNvSpPr>
          <p:nvPr>
            <p:ph sz="half" idx="1"/>
          </p:nvPr>
        </p:nvSpPr>
        <p:spPr>
          <a:xfrm>
            <a:off x="404862" y="1467657"/>
            <a:ext cx="5404455" cy="5019520"/>
          </a:xfrm>
        </p:spPr>
        <p:txBody>
          <a:bodyPr/>
          <a:lstStyle>
            <a:lvl1pPr>
              <a:defRPr sz="1970" b="1" baseline="0"/>
            </a:lvl1pPr>
            <a:lvl2pPr>
              <a:defRPr sz="1689"/>
            </a:lvl2pPr>
            <a:lvl3pPr>
              <a:defRPr sz="1407"/>
            </a:lvl3pPr>
            <a:lvl4pPr>
              <a:defRPr sz="1266"/>
            </a:lvl4pPr>
            <a:lvl5pPr>
              <a:defRPr sz="1266"/>
            </a:lvl5pPr>
            <a:lvl6pPr>
              <a:defRPr sz="1266"/>
            </a:lvl6pPr>
            <a:lvl7pPr>
              <a:defRPr sz="1266"/>
            </a:lvl7pPr>
            <a:lvl8pPr>
              <a:defRPr sz="1266"/>
            </a:lvl8pPr>
            <a:lvl9pPr>
              <a:defRPr sz="1266"/>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Inhaltsplatzhalter 3"/>
          <p:cNvSpPr>
            <a:spLocks noGrp="1"/>
          </p:cNvSpPr>
          <p:nvPr>
            <p:ph sz="half" idx="2"/>
          </p:nvPr>
        </p:nvSpPr>
        <p:spPr>
          <a:xfrm>
            <a:off x="6356249" y="1467658"/>
            <a:ext cx="5391401" cy="5019520"/>
          </a:xfrm>
        </p:spPr>
        <p:txBody>
          <a:bodyPr/>
          <a:lstStyle>
            <a:lvl1pPr>
              <a:defRPr sz="1970" baseline="0"/>
            </a:lvl1pPr>
            <a:lvl2pPr>
              <a:defRPr sz="1689" baseline="0"/>
            </a:lvl2pPr>
            <a:lvl3pPr>
              <a:defRPr sz="1407"/>
            </a:lvl3pPr>
            <a:lvl4pPr>
              <a:defRPr sz="1266"/>
            </a:lvl4pPr>
            <a:lvl5pPr>
              <a:defRPr sz="1266"/>
            </a:lvl5pPr>
            <a:lvl6pPr>
              <a:defRPr sz="1266"/>
            </a:lvl6pPr>
            <a:lvl7pPr>
              <a:defRPr sz="1266"/>
            </a:lvl7pPr>
            <a:lvl8pPr>
              <a:defRPr sz="1266"/>
            </a:lvl8pPr>
            <a:lvl9pPr>
              <a:defRPr sz="1266"/>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Tree>
    <p:extLst>
      <p:ext uri="{BB962C8B-B14F-4D97-AF65-F5344CB8AC3E}">
        <p14:creationId xmlns:p14="http://schemas.microsoft.com/office/powerpoint/2010/main" val="29085052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10270" y="274767"/>
            <a:ext cx="10971460" cy="1142628"/>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610270" y="1534673"/>
            <a:ext cx="5386748" cy="640006"/>
          </a:xfrm>
        </p:spPr>
        <p:txBody>
          <a:bodyPr anchor="b"/>
          <a:lstStyle>
            <a:lvl1pPr marL="0" indent="0">
              <a:buNone/>
              <a:defRPr sz="1689" b="1"/>
            </a:lvl1pPr>
            <a:lvl2pPr marL="321686" indent="0">
              <a:buNone/>
              <a:defRPr sz="1407" b="1"/>
            </a:lvl2pPr>
            <a:lvl3pPr marL="643372" indent="0">
              <a:buNone/>
              <a:defRPr sz="1266" b="1"/>
            </a:lvl3pPr>
            <a:lvl4pPr marL="965058" indent="0">
              <a:buNone/>
              <a:defRPr sz="1126" b="1"/>
            </a:lvl4pPr>
            <a:lvl5pPr marL="1286744" indent="0">
              <a:buNone/>
              <a:defRPr sz="1126" b="1"/>
            </a:lvl5pPr>
            <a:lvl6pPr marL="1608430" indent="0">
              <a:buNone/>
              <a:defRPr sz="1126" b="1"/>
            </a:lvl6pPr>
            <a:lvl7pPr marL="1930116" indent="0">
              <a:buNone/>
              <a:defRPr sz="1126" b="1"/>
            </a:lvl7pPr>
            <a:lvl8pPr marL="2251801" indent="0">
              <a:buNone/>
              <a:defRPr sz="1126" b="1"/>
            </a:lvl8pPr>
            <a:lvl9pPr marL="2573487" indent="0">
              <a:buNone/>
              <a:defRPr sz="1126" b="1"/>
            </a:lvl9pPr>
          </a:lstStyle>
          <a:p>
            <a:pPr lvl="0"/>
            <a:r>
              <a:rPr lang="de-DE" smtClean="0"/>
              <a:t>Textmasterformate durch Klicken bearbeiten</a:t>
            </a:r>
          </a:p>
        </p:txBody>
      </p:sp>
      <p:sp>
        <p:nvSpPr>
          <p:cNvPr id="4" name="Inhaltsplatzhalter 3"/>
          <p:cNvSpPr>
            <a:spLocks noGrp="1"/>
          </p:cNvSpPr>
          <p:nvPr>
            <p:ph sz="half" idx="2"/>
          </p:nvPr>
        </p:nvSpPr>
        <p:spPr>
          <a:xfrm>
            <a:off x="610270" y="2174679"/>
            <a:ext cx="5386748" cy="3951727"/>
          </a:xfrm>
        </p:spPr>
        <p:txBody>
          <a:bodyPr/>
          <a:lstStyle>
            <a:lvl1pPr>
              <a:defRPr sz="1689"/>
            </a:lvl1pPr>
            <a:lvl2pPr>
              <a:defRPr sz="1407"/>
            </a:lvl2pPr>
            <a:lvl3pPr>
              <a:defRPr sz="1266"/>
            </a:lvl3pPr>
            <a:lvl4pPr>
              <a:defRPr sz="1126"/>
            </a:lvl4pPr>
            <a:lvl5pPr>
              <a:defRPr sz="1126"/>
            </a:lvl5pPr>
            <a:lvl6pPr>
              <a:defRPr sz="1126"/>
            </a:lvl6pPr>
            <a:lvl7pPr>
              <a:defRPr sz="1126"/>
            </a:lvl7pPr>
            <a:lvl8pPr>
              <a:defRPr sz="1126"/>
            </a:lvl8pPr>
            <a:lvl9pPr>
              <a:defRPr sz="1126"/>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93494" y="1534673"/>
            <a:ext cx="5388236" cy="640006"/>
          </a:xfrm>
        </p:spPr>
        <p:txBody>
          <a:bodyPr anchor="b"/>
          <a:lstStyle>
            <a:lvl1pPr marL="0" indent="0">
              <a:buNone/>
              <a:defRPr sz="1689" b="1"/>
            </a:lvl1pPr>
            <a:lvl2pPr marL="321686" indent="0">
              <a:buNone/>
              <a:defRPr sz="1407" b="1"/>
            </a:lvl2pPr>
            <a:lvl3pPr marL="643372" indent="0">
              <a:buNone/>
              <a:defRPr sz="1266" b="1"/>
            </a:lvl3pPr>
            <a:lvl4pPr marL="965058" indent="0">
              <a:buNone/>
              <a:defRPr sz="1126" b="1"/>
            </a:lvl4pPr>
            <a:lvl5pPr marL="1286744" indent="0">
              <a:buNone/>
              <a:defRPr sz="1126" b="1"/>
            </a:lvl5pPr>
            <a:lvl6pPr marL="1608430" indent="0">
              <a:buNone/>
              <a:defRPr sz="1126" b="1"/>
            </a:lvl6pPr>
            <a:lvl7pPr marL="1930116" indent="0">
              <a:buNone/>
              <a:defRPr sz="1126" b="1"/>
            </a:lvl7pPr>
            <a:lvl8pPr marL="2251801" indent="0">
              <a:buNone/>
              <a:defRPr sz="1126" b="1"/>
            </a:lvl8pPr>
            <a:lvl9pPr marL="2573487" indent="0">
              <a:buNone/>
              <a:defRPr sz="1126" b="1"/>
            </a:lvl9pPr>
          </a:lstStyle>
          <a:p>
            <a:pPr lvl="0"/>
            <a:r>
              <a:rPr lang="de-DE" smtClean="0"/>
              <a:t>Textmasterformate durch Klicken bearbeiten</a:t>
            </a:r>
          </a:p>
        </p:txBody>
      </p:sp>
      <p:sp>
        <p:nvSpPr>
          <p:cNvPr id="6" name="Inhaltsplatzhalter 5"/>
          <p:cNvSpPr>
            <a:spLocks noGrp="1"/>
          </p:cNvSpPr>
          <p:nvPr>
            <p:ph sz="quarter" idx="4"/>
          </p:nvPr>
        </p:nvSpPr>
        <p:spPr>
          <a:xfrm>
            <a:off x="6193494" y="2174679"/>
            <a:ext cx="5388236" cy="3951727"/>
          </a:xfrm>
        </p:spPr>
        <p:txBody>
          <a:bodyPr/>
          <a:lstStyle>
            <a:lvl1pPr>
              <a:defRPr sz="1689"/>
            </a:lvl1pPr>
            <a:lvl2pPr>
              <a:defRPr sz="1407"/>
            </a:lvl2pPr>
            <a:lvl3pPr>
              <a:defRPr sz="1266"/>
            </a:lvl3pPr>
            <a:lvl4pPr>
              <a:defRPr sz="1126"/>
            </a:lvl4pPr>
            <a:lvl5pPr>
              <a:defRPr sz="1126"/>
            </a:lvl5pPr>
            <a:lvl6pPr>
              <a:defRPr sz="1126"/>
            </a:lvl6pPr>
            <a:lvl7pPr>
              <a:defRPr sz="1126"/>
            </a:lvl7pPr>
            <a:lvl8pPr>
              <a:defRPr sz="1126"/>
            </a:lvl8pPr>
            <a:lvl9pPr>
              <a:defRPr sz="1126"/>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26922783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17240351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7468635"/>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10270" y="272533"/>
            <a:ext cx="4009919" cy="1162733"/>
          </a:xfrm>
        </p:spPr>
        <p:txBody>
          <a:bodyPr anchor="b"/>
          <a:lstStyle>
            <a:lvl1pPr algn="l">
              <a:defRPr sz="1407" b="1"/>
            </a:lvl1pPr>
          </a:lstStyle>
          <a:p>
            <a:r>
              <a:rPr lang="de-DE" smtClean="0"/>
              <a:t>Titelmasterformat durch Klicken bearbeiten</a:t>
            </a:r>
            <a:endParaRPr lang="de-DE"/>
          </a:p>
        </p:txBody>
      </p:sp>
      <p:sp>
        <p:nvSpPr>
          <p:cNvPr id="3" name="Inhaltsplatzhalter 2"/>
          <p:cNvSpPr>
            <a:spLocks noGrp="1"/>
          </p:cNvSpPr>
          <p:nvPr>
            <p:ph idx="1"/>
          </p:nvPr>
        </p:nvSpPr>
        <p:spPr>
          <a:xfrm>
            <a:off x="4766059" y="272533"/>
            <a:ext cx="6815672" cy="5853873"/>
          </a:xfrm>
        </p:spPr>
        <p:txBody>
          <a:bodyPr/>
          <a:lstStyle>
            <a:lvl1pPr>
              <a:defRPr sz="2252"/>
            </a:lvl1pPr>
            <a:lvl2pPr>
              <a:defRPr sz="1970"/>
            </a:lvl2pPr>
            <a:lvl3pPr>
              <a:defRPr sz="1689"/>
            </a:lvl3pPr>
            <a:lvl4pPr>
              <a:defRPr sz="1407"/>
            </a:lvl4pPr>
            <a:lvl5pPr>
              <a:defRPr sz="1407"/>
            </a:lvl5pPr>
            <a:lvl6pPr>
              <a:defRPr sz="1407"/>
            </a:lvl6pPr>
            <a:lvl7pPr>
              <a:defRPr sz="1407"/>
            </a:lvl7pPr>
            <a:lvl8pPr>
              <a:defRPr sz="1407"/>
            </a:lvl8pPr>
            <a:lvl9pPr>
              <a:defRPr sz="1407"/>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610270" y="1435266"/>
            <a:ext cx="4009919" cy="4691140"/>
          </a:xfrm>
        </p:spPr>
        <p:txBody>
          <a:bodyPr/>
          <a:lstStyle>
            <a:lvl1pPr marL="0" indent="0">
              <a:buNone/>
              <a:defRPr sz="985"/>
            </a:lvl1pPr>
            <a:lvl2pPr marL="321686" indent="0">
              <a:buNone/>
              <a:defRPr sz="844"/>
            </a:lvl2pPr>
            <a:lvl3pPr marL="643372" indent="0">
              <a:buNone/>
              <a:defRPr sz="704"/>
            </a:lvl3pPr>
            <a:lvl4pPr marL="965058" indent="0">
              <a:buNone/>
              <a:defRPr sz="633"/>
            </a:lvl4pPr>
            <a:lvl5pPr marL="1286744" indent="0">
              <a:buNone/>
              <a:defRPr sz="633"/>
            </a:lvl5pPr>
            <a:lvl6pPr marL="1608430" indent="0">
              <a:buNone/>
              <a:defRPr sz="633"/>
            </a:lvl6pPr>
            <a:lvl7pPr marL="1930116" indent="0">
              <a:buNone/>
              <a:defRPr sz="633"/>
            </a:lvl7pPr>
            <a:lvl8pPr marL="2251801" indent="0">
              <a:buNone/>
              <a:defRPr sz="633"/>
            </a:lvl8pPr>
            <a:lvl9pPr marL="2573487" indent="0">
              <a:buNone/>
              <a:defRPr sz="633"/>
            </a:lvl9pPr>
          </a:lstStyle>
          <a:p>
            <a:pPr lvl="0"/>
            <a:r>
              <a:rPr lang="de-DE" smtClean="0"/>
              <a:t>Textmasterformate durch Klicken bearbeiten</a:t>
            </a:r>
          </a:p>
        </p:txBody>
      </p:sp>
    </p:spTree>
    <p:extLst>
      <p:ext uri="{BB962C8B-B14F-4D97-AF65-F5344CB8AC3E}">
        <p14:creationId xmlns:p14="http://schemas.microsoft.com/office/powerpoint/2010/main" val="2911075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C6D5A98-2B93-4720-9D0A-FDD7B3C00FED}" type="datetimeFigureOut">
              <a:rPr lang="de-DE" smtClean="0"/>
              <a:t>10.12.2014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27B7DBA-98D2-484C-96EC-49E650DA9D6D}" type="slidenum">
              <a:rPr lang="de-DE" smtClean="0"/>
              <a:t>‹Nr.›</a:t>
            </a:fld>
            <a:endParaRPr lang="de-DE"/>
          </a:p>
        </p:txBody>
      </p:sp>
    </p:spTree>
    <p:extLst>
      <p:ext uri="{BB962C8B-B14F-4D97-AF65-F5344CB8AC3E}">
        <p14:creationId xmlns:p14="http://schemas.microsoft.com/office/powerpoint/2010/main" val="30274777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8983" y="4800600"/>
            <a:ext cx="7315795" cy="566288"/>
          </a:xfrm>
        </p:spPr>
        <p:txBody>
          <a:bodyPr anchor="b"/>
          <a:lstStyle>
            <a:lvl1pPr algn="l">
              <a:defRPr sz="1407" b="1"/>
            </a:lvl1pPr>
          </a:lstStyle>
          <a:p>
            <a:r>
              <a:rPr lang="de-DE" smtClean="0"/>
              <a:t>Titelmasterformat durch Klicken bearbeiten</a:t>
            </a:r>
            <a:endParaRPr lang="de-DE"/>
          </a:p>
        </p:txBody>
      </p:sp>
      <p:sp>
        <p:nvSpPr>
          <p:cNvPr id="3" name="Bildplatzhalter 2"/>
          <p:cNvSpPr>
            <a:spLocks noGrp="1"/>
          </p:cNvSpPr>
          <p:nvPr>
            <p:ph type="pic" idx="1"/>
          </p:nvPr>
        </p:nvSpPr>
        <p:spPr>
          <a:xfrm>
            <a:off x="2388983" y="613199"/>
            <a:ext cx="7315795" cy="4114800"/>
          </a:xfrm>
        </p:spPr>
        <p:txBody>
          <a:bodyPr/>
          <a:lstStyle>
            <a:lvl1pPr marL="0" indent="0">
              <a:buNone/>
              <a:defRPr sz="2252"/>
            </a:lvl1pPr>
            <a:lvl2pPr marL="321686" indent="0">
              <a:buNone/>
              <a:defRPr sz="1970"/>
            </a:lvl2pPr>
            <a:lvl3pPr marL="643372" indent="0">
              <a:buNone/>
              <a:defRPr sz="1689"/>
            </a:lvl3pPr>
            <a:lvl4pPr marL="965058" indent="0">
              <a:buNone/>
              <a:defRPr sz="1407"/>
            </a:lvl4pPr>
            <a:lvl5pPr marL="1286744" indent="0">
              <a:buNone/>
              <a:defRPr sz="1407"/>
            </a:lvl5pPr>
            <a:lvl6pPr marL="1608430" indent="0">
              <a:buNone/>
              <a:defRPr sz="1407"/>
            </a:lvl6pPr>
            <a:lvl7pPr marL="1930116" indent="0">
              <a:buNone/>
              <a:defRPr sz="1407"/>
            </a:lvl7pPr>
            <a:lvl8pPr marL="2251801" indent="0">
              <a:buNone/>
              <a:defRPr sz="1407"/>
            </a:lvl8pPr>
            <a:lvl9pPr marL="2573487" indent="0">
              <a:buNone/>
              <a:defRPr sz="1407"/>
            </a:lvl9pPr>
          </a:lstStyle>
          <a:p>
            <a:pPr lvl="0"/>
            <a:r>
              <a:rPr lang="de-DE" noProof="0" smtClean="0"/>
              <a:t>Bild durch Klicken auf Symbol hinzufügen</a:t>
            </a:r>
            <a:endParaRPr lang="de-DE" noProof="0"/>
          </a:p>
        </p:txBody>
      </p:sp>
      <p:sp>
        <p:nvSpPr>
          <p:cNvPr id="4" name="Textplatzhalter 3"/>
          <p:cNvSpPr>
            <a:spLocks noGrp="1"/>
          </p:cNvSpPr>
          <p:nvPr>
            <p:ph type="body" sz="half" idx="2"/>
          </p:nvPr>
        </p:nvSpPr>
        <p:spPr>
          <a:xfrm>
            <a:off x="2388983" y="5366888"/>
            <a:ext cx="7315795" cy="805312"/>
          </a:xfrm>
        </p:spPr>
        <p:txBody>
          <a:bodyPr/>
          <a:lstStyle>
            <a:lvl1pPr marL="0" indent="0">
              <a:buNone/>
              <a:defRPr sz="985"/>
            </a:lvl1pPr>
            <a:lvl2pPr marL="321686" indent="0">
              <a:buNone/>
              <a:defRPr sz="844"/>
            </a:lvl2pPr>
            <a:lvl3pPr marL="643372" indent="0">
              <a:buNone/>
              <a:defRPr sz="704"/>
            </a:lvl3pPr>
            <a:lvl4pPr marL="965058" indent="0">
              <a:buNone/>
              <a:defRPr sz="633"/>
            </a:lvl4pPr>
            <a:lvl5pPr marL="1286744" indent="0">
              <a:buNone/>
              <a:defRPr sz="633"/>
            </a:lvl5pPr>
            <a:lvl6pPr marL="1608430" indent="0">
              <a:buNone/>
              <a:defRPr sz="633"/>
            </a:lvl6pPr>
            <a:lvl7pPr marL="1930116" indent="0">
              <a:buNone/>
              <a:defRPr sz="633"/>
            </a:lvl7pPr>
            <a:lvl8pPr marL="2251801" indent="0">
              <a:buNone/>
              <a:defRPr sz="633"/>
            </a:lvl8pPr>
            <a:lvl9pPr marL="2573487" indent="0">
              <a:buNone/>
              <a:defRPr sz="633"/>
            </a:lvl9pPr>
          </a:lstStyle>
          <a:p>
            <a:pPr lvl="0"/>
            <a:r>
              <a:rPr lang="de-DE" smtClean="0"/>
              <a:t>Textmasterformate durch Klicken bearbeiten</a:t>
            </a:r>
          </a:p>
        </p:txBody>
      </p:sp>
    </p:spTree>
    <p:extLst>
      <p:ext uri="{BB962C8B-B14F-4D97-AF65-F5344CB8AC3E}">
        <p14:creationId xmlns:p14="http://schemas.microsoft.com/office/powerpoint/2010/main" val="7015713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36563178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57621" y="153021"/>
            <a:ext cx="2179110" cy="6334156"/>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217316" y="153021"/>
            <a:ext cx="6397414" cy="6334156"/>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177944570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_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Titel 3"/>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15619005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3_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Titel 3"/>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25432963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4_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Titel 3"/>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915055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5_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Titel 3"/>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65735653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6_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Titel 3"/>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38097012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9_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Titel 3"/>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267108767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0_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Titel 3"/>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1966313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0C6D5A98-2B93-4720-9D0A-FDD7B3C00FED}" type="datetimeFigureOut">
              <a:rPr lang="de-DE" smtClean="0"/>
              <a:t>10.12.2014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27B7DBA-98D2-484C-96EC-49E650DA9D6D}" type="slidenum">
              <a:rPr lang="de-DE" smtClean="0"/>
              <a:t>‹Nr.›</a:t>
            </a:fld>
            <a:endParaRPr lang="de-DE"/>
          </a:p>
        </p:txBody>
      </p:sp>
    </p:spTree>
    <p:extLst>
      <p:ext uri="{BB962C8B-B14F-4D97-AF65-F5344CB8AC3E}">
        <p14:creationId xmlns:p14="http://schemas.microsoft.com/office/powerpoint/2010/main" val="235115570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1_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Titel 3"/>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287032992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7_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Titel 3"/>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3560128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0C6D5A98-2B93-4720-9D0A-FDD7B3C00FED}" type="datetimeFigureOut">
              <a:rPr lang="de-DE" smtClean="0"/>
              <a:t>10.12.2014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27B7DBA-98D2-484C-96EC-49E650DA9D6D}" type="slidenum">
              <a:rPr lang="de-DE" smtClean="0"/>
              <a:t>‹Nr.›</a:t>
            </a:fld>
            <a:endParaRPr lang="de-DE"/>
          </a:p>
        </p:txBody>
      </p:sp>
    </p:spTree>
    <p:extLst>
      <p:ext uri="{BB962C8B-B14F-4D97-AF65-F5344CB8AC3E}">
        <p14:creationId xmlns:p14="http://schemas.microsoft.com/office/powerpoint/2010/main" val="1987906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0C6D5A98-2B93-4720-9D0A-FDD7B3C00FED}" type="datetimeFigureOut">
              <a:rPr lang="de-DE" smtClean="0"/>
              <a:t>10.12.2014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727B7DBA-98D2-484C-96EC-49E650DA9D6D}" type="slidenum">
              <a:rPr lang="de-DE" smtClean="0"/>
              <a:t>‹Nr.›</a:t>
            </a:fld>
            <a:endParaRPr lang="de-DE"/>
          </a:p>
        </p:txBody>
      </p:sp>
    </p:spTree>
    <p:extLst>
      <p:ext uri="{BB962C8B-B14F-4D97-AF65-F5344CB8AC3E}">
        <p14:creationId xmlns:p14="http://schemas.microsoft.com/office/powerpoint/2010/main" val="1133665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0C6D5A98-2B93-4720-9D0A-FDD7B3C00FED}" type="datetimeFigureOut">
              <a:rPr lang="de-DE" smtClean="0"/>
              <a:t>10.12.2014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727B7DBA-98D2-484C-96EC-49E650DA9D6D}" type="slidenum">
              <a:rPr lang="de-DE" smtClean="0"/>
              <a:t>‹Nr.›</a:t>
            </a:fld>
            <a:endParaRPr lang="de-DE"/>
          </a:p>
        </p:txBody>
      </p:sp>
    </p:spTree>
    <p:extLst>
      <p:ext uri="{BB962C8B-B14F-4D97-AF65-F5344CB8AC3E}">
        <p14:creationId xmlns:p14="http://schemas.microsoft.com/office/powerpoint/2010/main" val="4252910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0C6D5A98-2B93-4720-9D0A-FDD7B3C00FED}" type="datetimeFigureOut">
              <a:rPr lang="de-DE" smtClean="0"/>
              <a:t>10.12.2014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727B7DBA-98D2-484C-96EC-49E650DA9D6D}" type="slidenum">
              <a:rPr lang="de-DE" smtClean="0"/>
              <a:t>‹Nr.›</a:t>
            </a:fld>
            <a:endParaRPr lang="de-DE"/>
          </a:p>
        </p:txBody>
      </p:sp>
    </p:spTree>
    <p:extLst>
      <p:ext uri="{BB962C8B-B14F-4D97-AF65-F5344CB8AC3E}">
        <p14:creationId xmlns:p14="http://schemas.microsoft.com/office/powerpoint/2010/main" val="406651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4"/>
          <p:cNvSpPr>
            <a:spLocks noGrp="1"/>
          </p:cNvSpPr>
          <p:nvPr>
            <p:ph type="dt" sz="half" idx="10"/>
          </p:nvPr>
        </p:nvSpPr>
        <p:spPr/>
        <p:txBody>
          <a:bodyPr/>
          <a:lstStyle/>
          <a:p>
            <a:fld id="{0C6D5A98-2B93-4720-9D0A-FDD7B3C00FED}" type="datetimeFigureOut">
              <a:rPr lang="de-DE" smtClean="0"/>
              <a:t>10.12.2014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27B7DBA-98D2-484C-96EC-49E650DA9D6D}" type="slidenum">
              <a:rPr lang="de-DE" smtClean="0"/>
              <a:t>‹Nr.›</a:t>
            </a:fld>
            <a:endParaRPr lang="de-DE"/>
          </a:p>
        </p:txBody>
      </p:sp>
    </p:spTree>
    <p:extLst>
      <p:ext uri="{BB962C8B-B14F-4D97-AF65-F5344CB8AC3E}">
        <p14:creationId xmlns:p14="http://schemas.microsoft.com/office/powerpoint/2010/main" val="3400890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4"/>
          <p:cNvSpPr>
            <a:spLocks noGrp="1"/>
          </p:cNvSpPr>
          <p:nvPr>
            <p:ph type="dt" sz="half" idx="10"/>
          </p:nvPr>
        </p:nvSpPr>
        <p:spPr/>
        <p:txBody>
          <a:bodyPr/>
          <a:lstStyle/>
          <a:p>
            <a:fld id="{0C6D5A98-2B93-4720-9D0A-FDD7B3C00FED}" type="datetimeFigureOut">
              <a:rPr lang="de-DE" smtClean="0"/>
              <a:t>10.12.2014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27B7DBA-98D2-484C-96EC-49E650DA9D6D}" type="slidenum">
              <a:rPr lang="de-DE" smtClean="0"/>
              <a:t>‹Nr.›</a:t>
            </a:fld>
            <a:endParaRPr lang="de-DE"/>
          </a:p>
        </p:txBody>
      </p:sp>
    </p:spTree>
    <p:extLst>
      <p:ext uri="{BB962C8B-B14F-4D97-AF65-F5344CB8AC3E}">
        <p14:creationId xmlns:p14="http://schemas.microsoft.com/office/powerpoint/2010/main" val="1647794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21" Type="http://schemas.openxmlformats.org/officeDocument/2006/relationships/theme" Target="../theme/theme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6D5A98-2B93-4720-9D0A-FDD7B3C00FED}" type="datetimeFigureOut">
              <a:rPr lang="de-DE" smtClean="0"/>
              <a:t>10.12.2014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7B7DBA-98D2-484C-96EC-49E650DA9D6D}" type="slidenum">
              <a:rPr lang="de-DE" smtClean="0"/>
              <a:t>‹Nr.›</a:t>
            </a:fld>
            <a:endParaRPr lang="de-DE"/>
          </a:p>
        </p:txBody>
      </p:sp>
    </p:spTree>
    <p:extLst>
      <p:ext uri="{BB962C8B-B14F-4D97-AF65-F5344CB8AC3E}">
        <p14:creationId xmlns:p14="http://schemas.microsoft.com/office/powerpoint/2010/main" val="1410797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7316" y="153021"/>
            <a:ext cx="8719416" cy="114262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80000" tIns="162000" rIns="0" bIns="0" numCol="1" anchor="t" anchorCtr="0" compatLnSpc="1">
            <a:prstTxWarp prst="textNoShape">
              <a:avLst/>
            </a:prstTxWarp>
          </a:bodyPr>
          <a:lstStyle/>
          <a:p>
            <a:pPr lvl="0"/>
            <a:r>
              <a:rPr lang="en-US"/>
              <a:t>Mastertitelformat bearbeiten</a:t>
            </a:r>
          </a:p>
        </p:txBody>
      </p:sp>
      <p:sp>
        <p:nvSpPr>
          <p:cNvPr id="1027" name="Rectangle 3"/>
          <p:cNvSpPr>
            <a:spLocks noGrp="1" noChangeArrowheads="1"/>
          </p:cNvSpPr>
          <p:nvPr>
            <p:ph type="body" idx="1"/>
          </p:nvPr>
        </p:nvSpPr>
        <p:spPr bwMode="auto">
          <a:xfrm>
            <a:off x="404862" y="1467657"/>
            <a:ext cx="8514008" cy="50195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en-US" dirty="0" err="1"/>
              <a:t>Mastertextformat</a:t>
            </a:r>
            <a:r>
              <a:rPr lang="en-US" dirty="0"/>
              <a:t> </a:t>
            </a:r>
            <a:r>
              <a:rPr lang="en-US" dirty="0" err="1"/>
              <a:t>bearbeiten</a:t>
            </a:r>
            <a:endParaRPr lang="en-US" dirty="0"/>
          </a:p>
          <a:p>
            <a:pPr lvl="1"/>
            <a:r>
              <a:rPr lang="en-US" dirty="0" err="1"/>
              <a:t>Zweite</a:t>
            </a:r>
            <a:r>
              <a:rPr lang="en-US" dirty="0"/>
              <a:t> </a:t>
            </a:r>
            <a:r>
              <a:rPr lang="en-US" dirty="0" err="1"/>
              <a:t>Ebene</a:t>
            </a:r>
            <a:endParaRPr lang="en-US" dirty="0"/>
          </a:p>
          <a:p>
            <a:pPr lvl="2"/>
            <a:r>
              <a:rPr lang="en-US" dirty="0" err="1"/>
              <a:t>Dritte</a:t>
            </a:r>
            <a:r>
              <a:rPr lang="en-US" dirty="0"/>
              <a:t> </a:t>
            </a:r>
            <a:r>
              <a:rPr lang="en-US" dirty="0" err="1"/>
              <a:t>Ebene</a:t>
            </a:r>
            <a:endParaRPr lang="en-US" dirty="0"/>
          </a:p>
          <a:p>
            <a:pPr lvl="3"/>
            <a:r>
              <a:rPr lang="en-US" dirty="0" err="1"/>
              <a:t>Vierte</a:t>
            </a:r>
            <a:r>
              <a:rPr lang="en-US" dirty="0"/>
              <a:t> </a:t>
            </a:r>
            <a:r>
              <a:rPr lang="en-US" dirty="0" err="1"/>
              <a:t>Ebene</a:t>
            </a:r>
            <a:endParaRPr lang="en-US" dirty="0"/>
          </a:p>
          <a:p>
            <a:pPr lvl="4"/>
            <a:r>
              <a:rPr lang="en-US" dirty="0" err="1"/>
              <a:t>Fünfte</a:t>
            </a:r>
            <a:r>
              <a:rPr lang="en-US" dirty="0"/>
              <a:t> </a:t>
            </a:r>
            <a:r>
              <a:rPr lang="en-US" dirty="0" err="1"/>
              <a:t>Ebene</a:t>
            </a:r>
            <a:endParaRPr lang="en-US" dirty="0"/>
          </a:p>
        </p:txBody>
      </p:sp>
      <p:sp>
        <p:nvSpPr>
          <p:cNvPr id="1028" name="Line 68"/>
          <p:cNvSpPr>
            <a:spLocks noChangeShapeType="1"/>
          </p:cNvSpPr>
          <p:nvPr/>
        </p:nvSpPr>
        <p:spPr bwMode="auto">
          <a:xfrm>
            <a:off x="226247" y="6553076"/>
            <a:ext cx="11739507" cy="0"/>
          </a:xfrm>
          <a:prstGeom prst="line">
            <a:avLst/>
          </a:prstGeom>
          <a:noFill/>
          <a:ln w="9525">
            <a:solidFill>
              <a:schemeClr val="tx1"/>
            </a:solidFill>
            <a:round/>
            <a:headEnd/>
            <a:tailEnd/>
          </a:ln>
        </p:spPr>
        <p:txBody>
          <a:bodyPr/>
          <a:lstStyle/>
          <a:p>
            <a:pPr fontAlgn="base">
              <a:spcBef>
                <a:spcPct val="0"/>
              </a:spcBef>
              <a:spcAft>
                <a:spcPct val="0"/>
              </a:spcAft>
              <a:defRPr/>
            </a:pPr>
            <a:endParaRPr lang="de-DE" sz="985" b="1">
              <a:solidFill>
                <a:srgbClr val="3C3737"/>
              </a:solidFill>
            </a:endParaRPr>
          </a:p>
        </p:txBody>
      </p:sp>
      <p:sp>
        <p:nvSpPr>
          <p:cNvPr id="1039" name="Text Box 15"/>
          <p:cNvSpPr txBox="1">
            <a:spLocks noChangeArrowheads="1"/>
          </p:cNvSpPr>
          <p:nvPr/>
        </p:nvSpPr>
        <p:spPr bwMode="auto">
          <a:xfrm>
            <a:off x="406351" y="6632378"/>
            <a:ext cx="9298904" cy="151580"/>
          </a:xfrm>
          <a:prstGeom prst="rect">
            <a:avLst/>
          </a:prstGeom>
          <a:noFill/>
          <a:ln w="9525">
            <a:noFill/>
            <a:miter lim="800000"/>
            <a:headEnd/>
            <a:tailEnd/>
          </a:ln>
        </p:spPr>
        <p:txBody>
          <a:bodyPr wrap="square" lIns="0" tIns="0" rIns="0" bIns="0">
            <a:spAutoFit/>
          </a:bodyPr>
          <a:lstStyle>
            <a:lvl1pPr defTabSz="1300163" eaLnBrk="0" hangingPunct="0">
              <a:defRPr sz="1400" b="1">
                <a:solidFill>
                  <a:schemeClr val="tx1"/>
                </a:solidFill>
                <a:latin typeface="Verdana" charset="0"/>
                <a:ea typeface="MS PGothic" charset="0"/>
                <a:cs typeface="MS PGothic" charset="0"/>
              </a:defRPr>
            </a:lvl1pPr>
            <a:lvl2pPr marL="742950" indent="-285750" defTabSz="1300163" eaLnBrk="0" hangingPunct="0">
              <a:defRPr sz="1400" b="1">
                <a:solidFill>
                  <a:schemeClr val="tx1"/>
                </a:solidFill>
                <a:latin typeface="Verdana" charset="0"/>
                <a:ea typeface="MS PGothic" charset="0"/>
                <a:cs typeface="MS PGothic" charset="0"/>
              </a:defRPr>
            </a:lvl2pPr>
            <a:lvl3pPr marL="1143000" indent="-228600" defTabSz="1300163" eaLnBrk="0" hangingPunct="0">
              <a:defRPr sz="1400" b="1">
                <a:solidFill>
                  <a:schemeClr val="tx1"/>
                </a:solidFill>
                <a:latin typeface="Verdana" charset="0"/>
                <a:ea typeface="MS PGothic" charset="0"/>
                <a:cs typeface="MS PGothic" charset="0"/>
              </a:defRPr>
            </a:lvl3pPr>
            <a:lvl4pPr marL="1600200" indent="-228600" defTabSz="1300163" eaLnBrk="0" hangingPunct="0">
              <a:defRPr sz="1400" b="1">
                <a:solidFill>
                  <a:schemeClr val="tx1"/>
                </a:solidFill>
                <a:latin typeface="Verdana" charset="0"/>
                <a:ea typeface="MS PGothic" charset="0"/>
                <a:cs typeface="MS PGothic" charset="0"/>
              </a:defRPr>
            </a:lvl4pPr>
            <a:lvl5pPr marL="2057400" indent="-228600" defTabSz="1300163" eaLnBrk="0" hangingPunct="0">
              <a:defRPr sz="1400" b="1">
                <a:solidFill>
                  <a:schemeClr val="tx1"/>
                </a:solidFill>
                <a:latin typeface="Verdana" charset="0"/>
                <a:ea typeface="MS PGothic" charset="0"/>
                <a:cs typeface="MS PGothic" charset="0"/>
              </a:defRPr>
            </a:lvl5pPr>
            <a:lvl6pPr marL="2514600" indent="-228600" defTabSz="1300163" eaLnBrk="0" fontAlgn="base" hangingPunct="0">
              <a:spcBef>
                <a:spcPct val="0"/>
              </a:spcBef>
              <a:spcAft>
                <a:spcPct val="0"/>
              </a:spcAft>
              <a:defRPr sz="1400" b="1">
                <a:solidFill>
                  <a:schemeClr val="tx1"/>
                </a:solidFill>
                <a:latin typeface="Verdana" charset="0"/>
                <a:ea typeface="MS PGothic" charset="0"/>
                <a:cs typeface="MS PGothic" charset="0"/>
              </a:defRPr>
            </a:lvl6pPr>
            <a:lvl7pPr marL="2971800" indent="-228600" defTabSz="1300163" eaLnBrk="0" fontAlgn="base" hangingPunct="0">
              <a:spcBef>
                <a:spcPct val="0"/>
              </a:spcBef>
              <a:spcAft>
                <a:spcPct val="0"/>
              </a:spcAft>
              <a:defRPr sz="1400" b="1">
                <a:solidFill>
                  <a:schemeClr val="tx1"/>
                </a:solidFill>
                <a:latin typeface="Verdana" charset="0"/>
                <a:ea typeface="MS PGothic" charset="0"/>
                <a:cs typeface="MS PGothic" charset="0"/>
              </a:defRPr>
            </a:lvl7pPr>
            <a:lvl8pPr marL="3429000" indent="-228600" defTabSz="1300163" eaLnBrk="0" fontAlgn="base" hangingPunct="0">
              <a:spcBef>
                <a:spcPct val="0"/>
              </a:spcBef>
              <a:spcAft>
                <a:spcPct val="0"/>
              </a:spcAft>
              <a:defRPr sz="1400" b="1">
                <a:solidFill>
                  <a:schemeClr val="tx1"/>
                </a:solidFill>
                <a:latin typeface="Verdana" charset="0"/>
                <a:ea typeface="MS PGothic" charset="0"/>
                <a:cs typeface="MS PGothic" charset="0"/>
              </a:defRPr>
            </a:lvl8pPr>
            <a:lvl9pPr marL="3886200" indent="-228600" defTabSz="1300163" eaLnBrk="0" fontAlgn="base" hangingPunct="0">
              <a:spcBef>
                <a:spcPct val="0"/>
              </a:spcBef>
              <a:spcAft>
                <a:spcPct val="0"/>
              </a:spcAft>
              <a:defRPr sz="1400" b="1">
                <a:solidFill>
                  <a:schemeClr val="tx1"/>
                </a:solidFill>
                <a:latin typeface="Verdana" charset="0"/>
                <a:ea typeface="MS PGothic" charset="0"/>
                <a:cs typeface="MS PGothic" charset="0"/>
              </a:defRPr>
            </a:lvl9pPr>
          </a:lstStyle>
          <a:p>
            <a:pPr fontAlgn="base">
              <a:spcBef>
                <a:spcPct val="50000"/>
              </a:spcBef>
              <a:spcAft>
                <a:spcPct val="0"/>
              </a:spcAft>
            </a:pPr>
            <a:fld id="{D306090B-1F52-E247-A684-F45E16D6D867}" type="slidenum">
              <a:rPr lang="de-DE" sz="985" b="0">
                <a:solidFill>
                  <a:srgbClr val="3C3737"/>
                </a:solidFill>
                <a:latin typeface="Arial" charset="0"/>
              </a:rPr>
              <a:pPr fontAlgn="base">
                <a:spcBef>
                  <a:spcPct val="50000"/>
                </a:spcBef>
                <a:spcAft>
                  <a:spcPct val="0"/>
                </a:spcAft>
              </a:pPr>
              <a:t>‹Nr.›</a:t>
            </a:fld>
            <a:r>
              <a:rPr lang="de-DE" sz="985" b="0" dirty="0">
                <a:solidFill>
                  <a:srgbClr val="3C3737"/>
                </a:solidFill>
                <a:latin typeface="Arial" charset="0"/>
              </a:rPr>
              <a:t> | Vorlesung </a:t>
            </a:r>
            <a:r>
              <a:rPr lang="de-DE" sz="985" b="0" dirty="0" smtClean="0">
                <a:solidFill>
                  <a:srgbClr val="3C3737"/>
                </a:solidFill>
                <a:latin typeface="Arial" charset="0"/>
              </a:rPr>
              <a:t>Anthropologie I </a:t>
            </a:r>
            <a:r>
              <a:rPr lang="de-DE" sz="985" b="0" dirty="0">
                <a:solidFill>
                  <a:srgbClr val="3C3737"/>
                </a:solidFill>
                <a:latin typeface="Arial" charset="0"/>
              </a:rPr>
              <a:t>| </a:t>
            </a:r>
            <a:r>
              <a:rPr lang="de-DE" sz="985" b="0" dirty="0" smtClean="0">
                <a:solidFill>
                  <a:srgbClr val="3C3737"/>
                </a:solidFill>
                <a:latin typeface="Arial" charset="0"/>
              </a:rPr>
              <a:t>Wintersemester 2014/15 </a:t>
            </a:r>
            <a:r>
              <a:rPr lang="de-DE" sz="985" b="0" dirty="0">
                <a:solidFill>
                  <a:srgbClr val="3C3737"/>
                </a:solidFill>
                <a:latin typeface="Arial" charset="0"/>
              </a:rPr>
              <a:t>| Prof. Dr. Michael Bordt </a:t>
            </a:r>
            <a:r>
              <a:rPr lang="de-DE" sz="985" b="0" dirty="0" smtClean="0">
                <a:solidFill>
                  <a:srgbClr val="3C3737"/>
                </a:solidFill>
                <a:latin typeface="Arial" charset="0"/>
              </a:rPr>
              <a:t>SJ |</a:t>
            </a:r>
            <a:endParaRPr lang="de-DE" sz="985" b="0" dirty="0">
              <a:solidFill>
                <a:srgbClr val="3C3737"/>
              </a:solidFill>
              <a:latin typeface="Arial" charset="0"/>
            </a:endParaRPr>
          </a:p>
        </p:txBody>
      </p:sp>
      <p:grpSp>
        <p:nvGrpSpPr>
          <p:cNvPr id="1030" name="Group 74"/>
          <p:cNvGrpSpPr>
            <a:grpSpLocks/>
          </p:cNvGrpSpPr>
          <p:nvPr/>
        </p:nvGrpSpPr>
        <p:grpSpPr bwMode="auto">
          <a:xfrm>
            <a:off x="-250062" y="4020977"/>
            <a:ext cx="218804" cy="2157924"/>
            <a:chOff x="-168" y="3600"/>
            <a:chExt cx="147" cy="1932"/>
          </a:xfrm>
        </p:grpSpPr>
        <p:sp>
          <p:nvSpPr>
            <p:cNvPr id="1034" name="Rectangle 61"/>
            <p:cNvSpPr>
              <a:spLocks noChangeArrowheads="1"/>
            </p:cNvSpPr>
            <p:nvPr userDrawn="1"/>
          </p:nvSpPr>
          <p:spPr bwMode="auto">
            <a:xfrm>
              <a:off x="-168" y="4028"/>
              <a:ext cx="147" cy="147"/>
            </a:xfrm>
            <a:prstGeom prst="rect">
              <a:avLst/>
            </a:prstGeom>
            <a:solidFill>
              <a:srgbClr val="FFFFFF"/>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1035" name="Rectangle 62"/>
            <p:cNvSpPr>
              <a:spLocks noChangeArrowheads="1"/>
            </p:cNvSpPr>
            <p:nvPr userDrawn="1"/>
          </p:nvSpPr>
          <p:spPr bwMode="auto">
            <a:xfrm>
              <a:off x="-168" y="4374"/>
              <a:ext cx="147" cy="147"/>
            </a:xfrm>
            <a:prstGeom prst="rect">
              <a:avLst/>
            </a:prstGeom>
            <a:solidFill>
              <a:srgbClr val="861D25"/>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1036" name="Rectangle 63"/>
            <p:cNvSpPr>
              <a:spLocks noChangeArrowheads="1"/>
            </p:cNvSpPr>
            <p:nvPr userDrawn="1"/>
          </p:nvSpPr>
          <p:spPr bwMode="auto">
            <a:xfrm>
              <a:off x="-168" y="4518"/>
              <a:ext cx="147" cy="147"/>
            </a:xfrm>
            <a:prstGeom prst="rect">
              <a:avLst/>
            </a:prstGeom>
            <a:solidFill>
              <a:srgbClr val="103B66"/>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1037" name="Rectangle 64"/>
            <p:cNvSpPr>
              <a:spLocks noChangeArrowheads="1"/>
            </p:cNvSpPr>
            <p:nvPr userDrawn="1"/>
          </p:nvSpPr>
          <p:spPr bwMode="auto">
            <a:xfrm>
              <a:off x="-168" y="4662"/>
              <a:ext cx="147" cy="147"/>
            </a:xfrm>
            <a:prstGeom prst="rect">
              <a:avLst/>
            </a:prstGeom>
            <a:solidFill>
              <a:srgbClr val="185A24"/>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1038" name="Rectangle 65"/>
            <p:cNvSpPr>
              <a:spLocks noChangeArrowheads="1"/>
            </p:cNvSpPr>
            <p:nvPr userDrawn="1"/>
          </p:nvSpPr>
          <p:spPr bwMode="auto">
            <a:xfrm>
              <a:off x="-168" y="4806"/>
              <a:ext cx="147" cy="147"/>
            </a:xfrm>
            <a:prstGeom prst="rect">
              <a:avLst/>
            </a:prstGeom>
            <a:solidFill>
              <a:schemeClr val="folHlink"/>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2" name="Rectangle 66"/>
            <p:cNvSpPr>
              <a:spLocks noChangeArrowheads="1"/>
            </p:cNvSpPr>
            <p:nvPr userDrawn="1"/>
          </p:nvSpPr>
          <p:spPr bwMode="auto">
            <a:xfrm>
              <a:off x="-168" y="4953"/>
              <a:ext cx="147" cy="147"/>
            </a:xfrm>
            <a:prstGeom prst="rect">
              <a:avLst/>
            </a:prstGeom>
            <a:solidFill>
              <a:srgbClr val="EBB632"/>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1040" name="Rectangle 67"/>
            <p:cNvSpPr>
              <a:spLocks noChangeArrowheads="1"/>
            </p:cNvSpPr>
            <p:nvPr userDrawn="1"/>
          </p:nvSpPr>
          <p:spPr bwMode="auto">
            <a:xfrm>
              <a:off x="-168" y="5097"/>
              <a:ext cx="147" cy="147"/>
            </a:xfrm>
            <a:prstGeom prst="rect">
              <a:avLst/>
            </a:prstGeom>
            <a:solidFill>
              <a:srgbClr val="4996C6"/>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1041" name="Rectangle 68"/>
            <p:cNvSpPr>
              <a:spLocks noChangeArrowheads="1"/>
            </p:cNvSpPr>
            <p:nvPr userDrawn="1"/>
          </p:nvSpPr>
          <p:spPr bwMode="auto">
            <a:xfrm>
              <a:off x="-168" y="5241"/>
              <a:ext cx="147" cy="147"/>
            </a:xfrm>
            <a:prstGeom prst="rect">
              <a:avLst/>
            </a:prstGeom>
            <a:solidFill>
              <a:srgbClr val="8CB133"/>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1042" name="Rectangle 69"/>
            <p:cNvSpPr>
              <a:spLocks noChangeArrowheads="1"/>
            </p:cNvSpPr>
            <p:nvPr userDrawn="1"/>
          </p:nvSpPr>
          <p:spPr bwMode="auto">
            <a:xfrm>
              <a:off x="-168" y="5385"/>
              <a:ext cx="147" cy="147"/>
            </a:xfrm>
            <a:prstGeom prst="rect">
              <a:avLst/>
            </a:prstGeom>
            <a:solidFill>
              <a:srgbClr val="87085C"/>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1043" name="Rectangle 70"/>
            <p:cNvSpPr>
              <a:spLocks noChangeArrowheads="1"/>
            </p:cNvSpPr>
            <p:nvPr userDrawn="1"/>
          </p:nvSpPr>
          <p:spPr bwMode="auto">
            <a:xfrm>
              <a:off x="-168" y="3600"/>
              <a:ext cx="147" cy="147"/>
            </a:xfrm>
            <a:prstGeom prst="rect">
              <a:avLst/>
            </a:prstGeom>
            <a:solidFill>
              <a:srgbClr val="C60C30"/>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1044" name="Rectangle 71"/>
            <p:cNvSpPr>
              <a:spLocks noChangeArrowheads="1"/>
            </p:cNvSpPr>
            <p:nvPr userDrawn="1"/>
          </p:nvSpPr>
          <p:spPr bwMode="auto">
            <a:xfrm>
              <a:off x="-168" y="3744"/>
              <a:ext cx="147" cy="147"/>
            </a:xfrm>
            <a:prstGeom prst="rect">
              <a:avLst/>
            </a:prstGeom>
            <a:solidFill>
              <a:srgbClr val="3C3737"/>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sp>
          <p:nvSpPr>
            <p:cNvPr id="1045" name="Rectangle 72"/>
            <p:cNvSpPr>
              <a:spLocks noChangeArrowheads="1"/>
            </p:cNvSpPr>
            <p:nvPr userDrawn="1"/>
          </p:nvSpPr>
          <p:spPr bwMode="auto">
            <a:xfrm>
              <a:off x="-168" y="3888"/>
              <a:ext cx="147" cy="147"/>
            </a:xfrm>
            <a:prstGeom prst="rect">
              <a:avLst/>
            </a:prstGeom>
            <a:solidFill>
              <a:srgbClr val="B7B1A9"/>
            </a:solidFill>
            <a:ln w="9525">
              <a:noFill/>
              <a:miter lim="800000"/>
              <a:headEnd/>
              <a:tailEnd/>
            </a:ln>
          </p:spPr>
          <p:txBody>
            <a:bodyPr wrap="none" lIns="0" tIns="0" rIns="129600" bIns="64800" anchor="ctr"/>
            <a:lstStyle/>
            <a:p>
              <a:pPr eaLnBrk="0" fontAlgn="base" hangingPunct="0">
                <a:spcBef>
                  <a:spcPct val="0"/>
                </a:spcBef>
                <a:spcAft>
                  <a:spcPct val="0"/>
                </a:spcAft>
                <a:defRPr/>
              </a:pPr>
              <a:endParaRPr lang="de-DE" sz="985" b="1">
                <a:solidFill>
                  <a:srgbClr val="3C3737"/>
                </a:solidFill>
              </a:endParaRPr>
            </a:p>
          </p:txBody>
        </p:sp>
      </p:grpSp>
      <p:pic>
        <p:nvPicPr>
          <p:cNvPr id="2055" name="Grafik 19" descr="IHS_farbe.jpg"/>
          <p:cNvPicPr>
            <a:picLocks noChangeAspect="1"/>
          </p:cNvPicPr>
          <p:nvPr userDrawn="1"/>
        </p:nvPicPr>
        <p:blipFill>
          <a:blip r:embed="rId22" cstate="email">
            <a:extLst>
              <a:ext uri="{28A0092B-C50C-407E-A947-70E740481C1C}">
                <a14:useLocalDpi xmlns:a14="http://schemas.microsoft.com/office/drawing/2010/main" val="0"/>
              </a:ext>
            </a:extLst>
          </a:blip>
          <a:srcRect/>
          <a:stretch>
            <a:fillRect/>
          </a:stretch>
        </p:blipFill>
        <p:spPr bwMode="auto">
          <a:xfrm>
            <a:off x="11467119" y="6603338"/>
            <a:ext cx="270900" cy="203283"/>
          </a:xfrm>
          <a:prstGeom prst="rect">
            <a:avLst/>
          </a:prstGeom>
          <a:noFill/>
          <a:ln>
            <a:noFill/>
          </a:ln>
          <a:effectLst>
            <a:outerShdw blurRad="63500" sx="999" sy="999" algn="ctr" rotWithShape="0">
              <a:srgbClr val="000000">
                <a:alpha val="74997"/>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1" name="Text Box 15"/>
          <p:cNvSpPr txBox="1">
            <a:spLocks noChangeArrowheads="1"/>
          </p:cNvSpPr>
          <p:nvPr userDrawn="1"/>
        </p:nvSpPr>
        <p:spPr bwMode="auto">
          <a:xfrm>
            <a:off x="10511525" y="6593287"/>
            <a:ext cx="888613" cy="108363"/>
          </a:xfrm>
          <a:prstGeom prst="rect">
            <a:avLst/>
          </a:prstGeom>
          <a:noFill/>
          <a:ln>
            <a:noFill/>
          </a:ln>
          <a:effectLst>
            <a:outerShdw blurRad="63500" sx="999" sy="999" algn="ctr" rotWithShape="0">
              <a:srgbClr val="000000">
                <a:alpha val="74997"/>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1300163" eaLnBrk="0" hangingPunct="0">
              <a:defRPr sz="1400" b="1">
                <a:solidFill>
                  <a:schemeClr val="tx1"/>
                </a:solidFill>
                <a:latin typeface="Verdana" charset="0"/>
                <a:ea typeface="MS PGothic" charset="0"/>
                <a:cs typeface="MS PGothic" charset="0"/>
              </a:defRPr>
            </a:lvl1pPr>
            <a:lvl2pPr marL="742950" indent="-285750" defTabSz="1300163" eaLnBrk="0" hangingPunct="0">
              <a:defRPr sz="1400" b="1">
                <a:solidFill>
                  <a:schemeClr val="tx1"/>
                </a:solidFill>
                <a:latin typeface="Verdana" charset="0"/>
                <a:ea typeface="MS PGothic" charset="0"/>
                <a:cs typeface="MS PGothic" charset="0"/>
              </a:defRPr>
            </a:lvl2pPr>
            <a:lvl3pPr marL="1143000" indent="-228600" defTabSz="1300163" eaLnBrk="0" hangingPunct="0">
              <a:defRPr sz="1400" b="1">
                <a:solidFill>
                  <a:schemeClr val="tx1"/>
                </a:solidFill>
                <a:latin typeface="Verdana" charset="0"/>
                <a:ea typeface="MS PGothic" charset="0"/>
                <a:cs typeface="MS PGothic" charset="0"/>
              </a:defRPr>
            </a:lvl3pPr>
            <a:lvl4pPr marL="1600200" indent="-228600" defTabSz="1300163" eaLnBrk="0" hangingPunct="0">
              <a:defRPr sz="1400" b="1">
                <a:solidFill>
                  <a:schemeClr val="tx1"/>
                </a:solidFill>
                <a:latin typeface="Verdana" charset="0"/>
                <a:ea typeface="MS PGothic" charset="0"/>
                <a:cs typeface="MS PGothic" charset="0"/>
              </a:defRPr>
            </a:lvl4pPr>
            <a:lvl5pPr marL="2057400" indent="-228600" defTabSz="1300163" eaLnBrk="0" hangingPunct="0">
              <a:defRPr sz="1400" b="1">
                <a:solidFill>
                  <a:schemeClr val="tx1"/>
                </a:solidFill>
                <a:latin typeface="Verdana" charset="0"/>
                <a:ea typeface="MS PGothic" charset="0"/>
                <a:cs typeface="MS PGothic" charset="0"/>
              </a:defRPr>
            </a:lvl5pPr>
            <a:lvl6pPr marL="2514600" indent="-228600" defTabSz="1300163" eaLnBrk="0" fontAlgn="base" hangingPunct="0">
              <a:spcBef>
                <a:spcPct val="0"/>
              </a:spcBef>
              <a:spcAft>
                <a:spcPct val="0"/>
              </a:spcAft>
              <a:defRPr sz="1400" b="1">
                <a:solidFill>
                  <a:schemeClr val="tx1"/>
                </a:solidFill>
                <a:latin typeface="Verdana" charset="0"/>
                <a:ea typeface="MS PGothic" charset="0"/>
                <a:cs typeface="MS PGothic" charset="0"/>
              </a:defRPr>
            </a:lvl6pPr>
            <a:lvl7pPr marL="2971800" indent="-228600" defTabSz="1300163" eaLnBrk="0" fontAlgn="base" hangingPunct="0">
              <a:spcBef>
                <a:spcPct val="0"/>
              </a:spcBef>
              <a:spcAft>
                <a:spcPct val="0"/>
              </a:spcAft>
              <a:defRPr sz="1400" b="1">
                <a:solidFill>
                  <a:schemeClr val="tx1"/>
                </a:solidFill>
                <a:latin typeface="Verdana" charset="0"/>
                <a:ea typeface="MS PGothic" charset="0"/>
                <a:cs typeface="MS PGothic" charset="0"/>
              </a:defRPr>
            </a:lvl7pPr>
            <a:lvl8pPr marL="3429000" indent="-228600" defTabSz="1300163" eaLnBrk="0" fontAlgn="base" hangingPunct="0">
              <a:spcBef>
                <a:spcPct val="0"/>
              </a:spcBef>
              <a:spcAft>
                <a:spcPct val="0"/>
              </a:spcAft>
              <a:defRPr sz="1400" b="1">
                <a:solidFill>
                  <a:schemeClr val="tx1"/>
                </a:solidFill>
                <a:latin typeface="Verdana" charset="0"/>
                <a:ea typeface="MS PGothic" charset="0"/>
                <a:cs typeface="MS PGothic" charset="0"/>
              </a:defRPr>
            </a:lvl8pPr>
            <a:lvl9pPr marL="3886200" indent="-228600" defTabSz="1300163" eaLnBrk="0" fontAlgn="base" hangingPunct="0">
              <a:spcBef>
                <a:spcPct val="0"/>
              </a:spcBef>
              <a:spcAft>
                <a:spcPct val="0"/>
              </a:spcAft>
              <a:defRPr sz="1400" b="1">
                <a:solidFill>
                  <a:schemeClr val="tx1"/>
                </a:solidFill>
                <a:latin typeface="Verdana" charset="0"/>
                <a:ea typeface="MS PGothic" charset="0"/>
                <a:cs typeface="MS PGothic" charset="0"/>
              </a:defRPr>
            </a:lvl9pPr>
          </a:lstStyle>
          <a:p>
            <a:pPr fontAlgn="base">
              <a:spcBef>
                <a:spcPct val="50000"/>
              </a:spcBef>
              <a:spcAft>
                <a:spcPct val="0"/>
              </a:spcAft>
            </a:pPr>
            <a:r>
              <a:rPr lang="de-DE" sz="704" b="0">
                <a:solidFill>
                  <a:srgbClr val="3C3737"/>
                </a:solidFill>
                <a:latin typeface="Arial" charset="0"/>
              </a:rPr>
              <a:t>Hochschule für</a:t>
            </a:r>
          </a:p>
        </p:txBody>
      </p:sp>
      <p:sp>
        <p:nvSpPr>
          <p:cNvPr id="22" name="Text Box 15"/>
          <p:cNvSpPr txBox="1">
            <a:spLocks noChangeArrowheads="1"/>
          </p:cNvSpPr>
          <p:nvPr userDrawn="1"/>
        </p:nvSpPr>
        <p:spPr bwMode="auto">
          <a:xfrm>
            <a:off x="10513014" y="6704980"/>
            <a:ext cx="900520" cy="113749"/>
          </a:xfrm>
          <a:prstGeom prst="rect">
            <a:avLst/>
          </a:prstGeom>
          <a:noFill/>
          <a:ln>
            <a:noFill/>
          </a:ln>
          <a:effectLst>
            <a:outerShdw blurRad="63500" sx="999" sy="999" algn="ctr" rotWithShape="0">
              <a:srgbClr val="000000">
                <a:alpha val="74997"/>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14795" eaLnBrk="0" fontAlgn="base" hangingPunct="0">
              <a:spcBef>
                <a:spcPct val="50000"/>
              </a:spcBef>
              <a:spcAft>
                <a:spcPct val="0"/>
              </a:spcAft>
              <a:defRPr/>
            </a:pPr>
            <a:r>
              <a:rPr lang="de-DE" sz="739" spc="99" dirty="0">
                <a:solidFill>
                  <a:srgbClr val="3C3737"/>
                </a:solidFill>
                <a:latin typeface="Arial" pitchFamily="34" charset="0"/>
                <a:cs typeface="Arial" pitchFamily="34" charset="0"/>
              </a:rPr>
              <a:t>Philosophie</a:t>
            </a:r>
          </a:p>
        </p:txBody>
      </p:sp>
    </p:spTree>
    <p:extLst>
      <p:ext uri="{BB962C8B-B14F-4D97-AF65-F5344CB8AC3E}">
        <p14:creationId xmlns:p14="http://schemas.microsoft.com/office/powerpoint/2010/main" val="7051480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iming>
    <p:tnLst>
      <p:par>
        <p:cTn id="1" dur="indefinite" restart="never" nodeType="tmRoot"/>
      </p:par>
    </p:tnLst>
  </p:timing>
  <p:txStyles>
    <p:titleStyle>
      <a:lvl1pPr algn="l" defTabSz="914795" rtl="0" eaLnBrk="0" fontAlgn="base" hangingPunct="0">
        <a:spcBef>
          <a:spcPct val="0"/>
        </a:spcBef>
        <a:spcAft>
          <a:spcPct val="0"/>
        </a:spcAft>
        <a:defRPr sz="2252" b="1">
          <a:solidFill>
            <a:srgbClr val="182F7A"/>
          </a:solidFill>
          <a:latin typeface="Arial" pitchFamily="34" charset="0"/>
          <a:ea typeface="MS PGothic" pitchFamily="34" charset="-128"/>
          <a:cs typeface="Arial" pitchFamily="34" charset="0"/>
        </a:defRPr>
      </a:lvl1pPr>
      <a:lvl2pPr algn="l" defTabSz="914795" rtl="0" eaLnBrk="0" fontAlgn="base" hangingPunct="0">
        <a:spcBef>
          <a:spcPct val="0"/>
        </a:spcBef>
        <a:spcAft>
          <a:spcPct val="0"/>
        </a:spcAft>
        <a:defRPr sz="2252" b="1">
          <a:solidFill>
            <a:srgbClr val="182F7A"/>
          </a:solidFill>
          <a:latin typeface="Arial" pitchFamily="34" charset="0"/>
          <a:ea typeface="MS PGothic" pitchFamily="34" charset="-128"/>
          <a:cs typeface="Arial" pitchFamily="34" charset="0"/>
        </a:defRPr>
      </a:lvl2pPr>
      <a:lvl3pPr algn="l" defTabSz="914795" rtl="0" eaLnBrk="0" fontAlgn="base" hangingPunct="0">
        <a:spcBef>
          <a:spcPct val="0"/>
        </a:spcBef>
        <a:spcAft>
          <a:spcPct val="0"/>
        </a:spcAft>
        <a:defRPr sz="2252" b="1">
          <a:solidFill>
            <a:srgbClr val="182F7A"/>
          </a:solidFill>
          <a:latin typeface="Arial" pitchFamily="34" charset="0"/>
          <a:ea typeface="MS PGothic" pitchFamily="34" charset="-128"/>
          <a:cs typeface="Arial" pitchFamily="34" charset="0"/>
        </a:defRPr>
      </a:lvl3pPr>
      <a:lvl4pPr algn="l" defTabSz="914795" rtl="0" eaLnBrk="0" fontAlgn="base" hangingPunct="0">
        <a:spcBef>
          <a:spcPct val="0"/>
        </a:spcBef>
        <a:spcAft>
          <a:spcPct val="0"/>
        </a:spcAft>
        <a:defRPr sz="2252" b="1">
          <a:solidFill>
            <a:srgbClr val="182F7A"/>
          </a:solidFill>
          <a:latin typeface="Arial" pitchFamily="34" charset="0"/>
          <a:ea typeface="MS PGothic" pitchFamily="34" charset="-128"/>
          <a:cs typeface="Arial" pitchFamily="34" charset="0"/>
        </a:defRPr>
      </a:lvl4pPr>
      <a:lvl5pPr algn="l" defTabSz="914795" rtl="0" eaLnBrk="0" fontAlgn="base" hangingPunct="0">
        <a:spcBef>
          <a:spcPct val="0"/>
        </a:spcBef>
        <a:spcAft>
          <a:spcPct val="0"/>
        </a:spcAft>
        <a:defRPr sz="2252" b="1">
          <a:solidFill>
            <a:srgbClr val="182F7A"/>
          </a:solidFill>
          <a:latin typeface="Arial" pitchFamily="34" charset="0"/>
          <a:ea typeface="MS PGothic" pitchFamily="34" charset="-128"/>
          <a:cs typeface="Arial" pitchFamily="34" charset="0"/>
        </a:defRPr>
      </a:lvl5pPr>
      <a:lvl6pPr marL="321686" algn="l" defTabSz="914795" rtl="0" eaLnBrk="1" fontAlgn="base" hangingPunct="1">
        <a:spcBef>
          <a:spcPct val="0"/>
        </a:spcBef>
        <a:spcAft>
          <a:spcPct val="0"/>
        </a:spcAft>
        <a:defRPr sz="1970" b="1">
          <a:solidFill>
            <a:schemeClr val="tx2"/>
          </a:solidFill>
          <a:latin typeface="Verdana" pitchFamily="1" charset="0"/>
          <a:ea typeface="ＭＳ Ｐゴシック" pitchFamily="1" charset="-128"/>
        </a:defRPr>
      </a:lvl6pPr>
      <a:lvl7pPr marL="643372" algn="l" defTabSz="914795" rtl="0" eaLnBrk="1" fontAlgn="base" hangingPunct="1">
        <a:spcBef>
          <a:spcPct val="0"/>
        </a:spcBef>
        <a:spcAft>
          <a:spcPct val="0"/>
        </a:spcAft>
        <a:defRPr sz="1970" b="1">
          <a:solidFill>
            <a:schemeClr val="tx2"/>
          </a:solidFill>
          <a:latin typeface="Verdana" pitchFamily="1" charset="0"/>
          <a:ea typeface="ＭＳ Ｐゴシック" pitchFamily="1" charset="-128"/>
        </a:defRPr>
      </a:lvl7pPr>
      <a:lvl8pPr marL="965058" algn="l" defTabSz="914795" rtl="0" eaLnBrk="1" fontAlgn="base" hangingPunct="1">
        <a:spcBef>
          <a:spcPct val="0"/>
        </a:spcBef>
        <a:spcAft>
          <a:spcPct val="0"/>
        </a:spcAft>
        <a:defRPr sz="1970" b="1">
          <a:solidFill>
            <a:schemeClr val="tx2"/>
          </a:solidFill>
          <a:latin typeface="Verdana" pitchFamily="1" charset="0"/>
          <a:ea typeface="ＭＳ Ｐゴシック" pitchFamily="1" charset="-128"/>
        </a:defRPr>
      </a:lvl8pPr>
      <a:lvl9pPr marL="1286744" algn="l" defTabSz="914795" rtl="0" eaLnBrk="1" fontAlgn="base" hangingPunct="1">
        <a:spcBef>
          <a:spcPct val="0"/>
        </a:spcBef>
        <a:spcAft>
          <a:spcPct val="0"/>
        </a:spcAft>
        <a:defRPr sz="1970" b="1">
          <a:solidFill>
            <a:schemeClr val="tx2"/>
          </a:solidFill>
          <a:latin typeface="Verdana" pitchFamily="1" charset="0"/>
          <a:ea typeface="ＭＳ Ｐゴシック" pitchFamily="1" charset="-128"/>
        </a:defRPr>
      </a:lvl9pPr>
    </p:titleStyle>
    <p:bodyStyle>
      <a:lvl1pPr marL="241264" indent="-241264" algn="l" defTabSz="914795" rtl="0" eaLnBrk="0" fontAlgn="base" hangingPunct="0">
        <a:spcBef>
          <a:spcPct val="50000"/>
        </a:spcBef>
        <a:spcAft>
          <a:spcPct val="0"/>
        </a:spcAft>
        <a:defRPr sz="1970">
          <a:solidFill>
            <a:schemeClr val="tx1"/>
          </a:solidFill>
          <a:latin typeface="Garamond" pitchFamily="18" charset="0"/>
          <a:ea typeface="MS PGothic" pitchFamily="34" charset="-128"/>
          <a:cs typeface="MS PGothic" charset="0"/>
        </a:defRPr>
      </a:lvl1pPr>
      <a:lvl2pPr marL="205522" indent="-204405" algn="l" defTabSz="914795" rtl="0" eaLnBrk="0" fontAlgn="base" hangingPunct="0">
        <a:spcBef>
          <a:spcPct val="35000"/>
        </a:spcBef>
        <a:spcAft>
          <a:spcPct val="0"/>
        </a:spcAft>
        <a:buChar char="–"/>
        <a:defRPr sz="1689">
          <a:solidFill>
            <a:schemeClr val="tx1"/>
          </a:solidFill>
          <a:latin typeface="Garamond" pitchFamily="18" charset="0"/>
          <a:ea typeface="MS PGothic" pitchFamily="34" charset="-128"/>
          <a:cs typeface="MS PGothic" charset="0"/>
        </a:defRPr>
      </a:lvl2pPr>
      <a:lvl3pPr marL="702571" indent="-226744" algn="l" defTabSz="914795" rtl="0" eaLnBrk="0" fontAlgn="base" hangingPunct="0">
        <a:spcBef>
          <a:spcPct val="20000"/>
        </a:spcBef>
        <a:spcAft>
          <a:spcPct val="0"/>
        </a:spcAft>
        <a:buChar char="–"/>
        <a:defRPr sz="1689">
          <a:solidFill>
            <a:schemeClr val="tx1"/>
          </a:solidFill>
          <a:latin typeface="Garamond" pitchFamily="18" charset="0"/>
          <a:ea typeface="MS PGothic" pitchFamily="34" charset="-128"/>
          <a:cs typeface="MS PGothic" charset="0"/>
        </a:defRPr>
      </a:lvl3pPr>
      <a:lvl4pPr marL="1066702" indent="-230095" algn="l" defTabSz="914795" rtl="0" eaLnBrk="0" fontAlgn="base" hangingPunct="0">
        <a:spcBef>
          <a:spcPct val="10000"/>
        </a:spcBef>
        <a:spcAft>
          <a:spcPct val="0"/>
        </a:spcAft>
        <a:buChar char="–"/>
        <a:defRPr sz="1689">
          <a:solidFill>
            <a:schemeClr val="tx1"/>
          </a:solidFill>
          <a:latin typeface="Garamond" pitchFamily="18" charset="0"/>
          <a:ea typeface="MS PGothic" pitchFamily="34" charset="-128"/>
          <a:cs typeface="MS PGothic" charset="0"/>
        </a:defRPr>
      </a:lvl4pPr>
      <a:lvl5pPr marL="1430833" indent="-230095" algn="l" defTabSz="914795" rtl="0" eaLnBrk="0" fontAlgn="base" hangingPunct="0">
        <a:spcBef>
          <a:spcPct val="5000"/>
        </a:spcBef>
        <a:spcAft>
          <a:spcPct val="0"/>
        </a:spcAft>
        <a:buChar char="–"/>
        <a:defRPr sz="1689">
          <a:solidFill>
            <a:schemeClr val="tx1"/>
          </a:solidFill>
          <a:latin typeface="Garamond" pitchFamily="18" charset="0"/>
          <a:ea typeface="MS PGothic" pitchFamily="34" charset="-128"/>
          <a:cs typeface="MS PGothic" charset="0"/>
        </a:defRPr>
      </a:lvl5pPr>
      <a:lvl6pPr marL="1752518" indent="-230095" algn="l" defTabSz="914795" rtl="0" eaLnBrk="1" fontAlgn="base" hangingPunct="1">
        <a:spcBef>
          <a:spcPct val="5000"/>
        </a:spcBef>
        <a:spcAft>
          <a:spcPct val="0"/>
        </a:spcAft>
        <a:buChar char="–"/>
        <a:defRPr sz="1689">
          <a:solidFill>
            <a:schemeClr val="tx1"/>
          </a:solidFill>
          <a:latin typeface="+mn-lt"/>
          <a:ea typeface="+mn-ea"/>
        </a:defRPr>
      </a:lvl6pPr>
      <a:lvl7pPr marL="2074204" indent="-230095" algn="l" defTabSz="914795" rtl="0" eaLnBrk="1" fontAlgn="base" hangingPunct="1">
        <a:spcBef>
          <a:spcPct val="5000"/>
        </a:spcBef>
        <a:spcAft>
          <a:spcPct val="0"/>
        </a:spcAft>
        <a:buChar char="–"/>
        <a:defRPr sz="1689">
          <a:solidFill>
            <a:schemeClr val="tx1"/>
          </a:solidFill>
          <a:latin typeface="+mn-lt"/>
          <a:ea typeface="+mn-ea"/>
        </a:defRPr>
      </a:lvl7pPr>
      <a:lvl8pPr marL="2395890" indent="-230095" algn="l" defTabSz="914795" rtl="0" eaLnBrk="1" fontAlgn="base" hangingPunct="1">
        <a:spcBef>
          <a:spcPct val="5000"/>
        </a:spcBef>
        <a:spcAft>
          <a:spcPct val="0"/>
        </a:spcAft>
        <a:buChar char="–"/>
        <a:defRPr sz="1689">
          <a:solidFill>
            <a:schemeClr val="tx1"/>
          </a:solidFill>
          <a:latin typeface="+mn-lt"/>
          <a:ea typeface="+mn-ea"/>
        </a:defRPr>
      </a:lvl8pPr>
      <a:lvl9pPr marL="2717576" indent="-230095" algn="l" defTabSz="914795" rtl="0" eaLnBrk="1" fontAlgn="base" hangingPunct="1">
        <a:spcBef>
          <a:spcPct val="5000"/>
        </a:spcBef>
        <a:spcAft>
          <a:spcPct val="0"/>
        </a:spcAft>
        <a:buChar char="–"/>
        <a:defRPr sz="1689">
          <a:solidFill>
            <a:schemeClr val="tx1"/>
          </a:solidFill>
          <a:latin typeface="+mn-lt"/>
          <a:ea typeface="+mn-ea"/>
        </a:defRPr>
      </a:lvl9pPr>
    </p:bodyStyle>
    <p:otherStyle>
      <a:defPPr>
        <a:defRPr lang="de-DE"/>
      </a:defPPr>
      <a:lvl1pPr marL="0" algn="l" defTabSz="643372" rtl="0" eaLnBrk="1" latinLnBrk="0" hangingPunct="1">
        <a:defRPr sz="1266" kern="1200">
          <a:solidFill>
            <a:schemeClr val="tx1"/>
          </a:solidFill>
          <a:latin typeface="+mn-lt"/>
          <a:ea typeface="+mn-ea"/>
          <a:cs typeface="+mn-cs"/>
        </a:defRPr>
      </a:lvl1pPr>
      <a:lvl2pPr marL="321686" algn="l" defTabSz="643372" rtl="0" eaLnBrk="1" latinLnBrk="0" hangingPunct="1">
        <a:defRPr sz="1266" kern="1200">
          <a:solidFill>
            <a:schemeClr val="tx1"/>
          </a:solidFill>
          <a:latin typeface="+mn-lt"/>
          <a:ea typeface="+mn-ea"/>
          <a:cs typeface="+mn-cs"/>
        </a:defRPr>
      </a:lvl2pPr>
      <a:lvl3pPr marL="643372" algn="l" defTabSz="643372" rtl="0" eaLnBrk="1" latinLnBrk="0" hangingPunct="1">
        <a:defRPr sz="1266" kern="1200">
          <a:solidFill>
            <a:schemeClr val="tx1"/>
          </a:solidFill>
          <a:latin typeface="+mn-lt"/>
          <a:ea typeface="+mn-ea"/>
          <a:cs typeface="+mn-cs"/>
        </a:defRPr>
      </a:lvl3pPr>
      <a:lvl4pPr marL="965058" algn="l" defTabSz="643372" rtl="0" eaLnBrk="1" latinLnBrk="0" hangingPunct="1">
        <a:defRPr sz="1266" kern="1200">
          <a:solidFill>
            <a:schemeClr val="tx1"/>
          </a:solidFill>
          <a:latin typeface="+mn-lt"/>
          <a:ea typeface="+mn-ea"/>
          <a:cs typeface="+mn-cs"/>
        </a:defRPr>
      </a:lvl4pPr>
      <a:lvl5pPr marL="1286744" algn="l" defTabSz="643372" rtl="0" eaLnBrk="1" latinLnBrk="0" hangingPunct="1">
        <a:defRPr sz="1266" kern="1200">
          <a:solidFill>
            <a:schemeClr val="tx1"/>
          </a:solidFill>
          <a:latin typeface="+mn-lt"/>
          <a:ea typeface="+mn-ea"/>
          <a:cs typeface="+mn-cs"/>
        </a:defRPr>
      </a:lvl5pPr>
      <a:lvl6pPr marL="1608430" algn="l" defTabSz="643372" rtl="0" eaLnBrk="1" latinLnBrk="0" hangingPunct="1">
        <a:defRPr sz="1266" kern="1200">
          <a:solidFill>
            <a:schemeClr val="tx1"/>
          </a:solidFill>
          <a:latin typeface="+mn-lt"/>
          <a:ea typeface="+mn-ea"/>
          <a:cs typeface="+mn-cs"/>
        </a:defRPr>
      </a:lvl6pPr>
      <a:lvl7pPr marL="1930116" algn="l" defTabSz="643372" rtl="0" eaLnBrk="1" latinLnBrk="0" hangingPunct="1">
        <a:defRPr sz="1266" kern="1200">
          <a:solidFill>
            <a:schemeClr val="tx1"/>
          </a:solidFill>
          <a:latin typeface="+mn-lt"/>
          <a:ea typeface="+mn-ea"/>
          <a:cs typeface="+mn-cs"/>
        </a:defRPr>
      </a:lvl7pPr>
      <a:lvl8pPr marL="2251801" algn="l" defTabSz="643372" rtl="0" eaLnBrk="1" latinLnBrk="0" hangingPunct="1">
        <a:defRPr sz="1266" kern="1200">
          <a:solidFill>
            <a:schemeClr val="tx1"/>
          </a:solidFill>
          <a:latin typeface="+mn-lt"/>
          <a:ea typeface="+mn-ea"/>
          <a:cs typeface="+mn-cs"/>
        </a:defRPr>
      </a:lvl8pPr>
      <a:lvl9pPr marL="2573487" algn="l" defTabSz="643372" rtl="0" eaLnBrk="1" latinLnBrk="0" hangingPunct="1">
        <a:defRPr sz="126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3.xml"/><Relationship Id="rId5" Type="http://schemas.openxmlformats.org/officeDocument/2006/relationships/image" Target="../media/image8.gif"/><Relationship Id="rId4" Type="http://schemas.openxmlformats.org/officeDocument/2006/relationships/image" Target="../media/image7.gi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endParaRPr lang="de-DE"/>
          </a:p>
        </p:txBody>
      </p:sp>
      <p:sp>
        <p:nvSpPr>
          <p:cNvPr id="3" name="Untertitel 2"/>
          <p:cNvSpPr>
            <a:spLocks noGrp="1"/>
          </p:cNvSpPr>
          <p:nvPr>
            <p:ph type="subTitle" idx="1"/>
          </p:nvPr>
        </p:nvSpPr>
        <p:spPr/>
        <p:txBody>
          <a:bodyPr/>
          <a:lstStyle/>
          <a:p>
            <a:endParaRPr lang="de-DE"/>
          </a:p>
        </p:txBody>
      </p:sp>
    </p:spTree>
    <p:extLst>
      <p:ext uri="{BB962C8B-B14F-4D97-AF65-F5344CB8AC3E}">
        <p14:creationId xmlns:p14="http://schemas.microsoft.com/office/powerpoint/2010/main" val="4002772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4.3 Eine </a:t>
            </a:r>
            <a:r>
              <a:rPr lang="de-DE" dirty="0" err="1" smtClean="0"/>
              <a:t>organizistische</a:t>
            </a:r>
            <a:r>
              <a:rPr lang="de-DE" dirty="0" smtClean="0"/>
              <a:t> oder eine solitäre Anthropologie?</a:t>
            </a:r>
            <a:endParaRPr lang="de-DE" dirty="0"/>
          </a:p>
        </p:txBody>
      </p:sp>
      <p:sp>
        <p:nvSpPr>
          <p:cNvPr id="3" name="Inhaltsplatzhalter 2"/>
          <p:cNvSpPr>
            <a:spLocks noGrp="1"/>
          </p:cNvSpPr>
          <p:nvPr>
            <p:ph idx="1"/>
          </p:nvPr>
        </p:nvSpPr>
        <p:spPr/>
        <p:txBody>
          <a:bodyPr/>
          <a:lstStyle/>
          <a:p>
            <a:pPr marL="501518" indent="-501518">
              <a:buFont typeface="Wingdings" pitchFamily="2" charset="2"/>
              <a:buChar char="Ø"/>
            </a:pPr>
            <a:r>
              <a:rPr lang="de-DE" dirty="0" err="1" smtClean="0"/>
              <a:t>Organizistische</a:t>
            </a:r>
            <a:r>
              <a:rPr lang="de-DE" dirty="0" smtClean="0"/>
              <a:t> Anthropologien</a:t>
            </a:r>
          </a:p>
          <a:p>
            <a:pPr marL="1325838" lvl="2" indent="-287060">
              <a:buFont typeface="Wingdings" pitchFamily="2" charset="2"/>
              <a:buChar char="§"/>
            </a:pPr>
            <a:r>
              <a:rPr lang="de-DE" dirty="0" smtClean="0"/>
              <a:t>Verstehen den Menschen ausschließlich von der Gemeinschaft her (einzelne Person als ‚Organ‘ der Gesellschaft)</a:t>
            </a:r>
          </a:p>
          <a:p>
            <a:pPr marL="501518" indent="-501518">
              <a:buFont typeface="Wingdings" pitchFamily="2" charset="2"/>
              <a:buChar char="Ø"/>
            </a:pPr>
            <a:r>
              <a:rPr lang="de-DE" dirty="0" smtClean="0"/>
              <a:t>Individualität als nicht durch einen anderen Menschen vertretbare Einsamkeit</a:t>
            </a:r>
          </a:p>
          <a:p>
            <a:pPr marL="501518" indent="-501518">
              <a:buFont typeface="Wingdings" pitchFamily="2" charset="2"/>
              <a:buChar char="Ø"/>
            </a:pPr>
            <a:r>
              <a:rPr lang="de-DE" dirty="0" smtClean="0"/>
              <a:t>Privatheit seiner Perspektive, seines emotionalen und reflektierten Bezugs zum gelebten Leben</a:t>
            </a:r>
          </a:p>
          <a:p>
            <a:pPr marL="501518" indent="-501518">
              <a:buFont typeface="Wingdings" pitchFamily="2" charset="2"/>
              <a:buChar char="Ø"/>
            </a:pPr>
            <a:r>
              <a:rPr lang="de-DE" dirty="0" smtClean="0"/>
              <a:t>Die Grenze der These des Menschen als Gemeinschaftswesen: Transformation der individuellen Einstellung in eine kollektive nicht möglich</a:t>
            </a:r>
            <a:endParaRPr lang="de-DE" dirty="0"/>
          </a:p>
        </p:txBody>
      </p:sp>
      <p:sp>
        <p:nvSpPr>
          <p:cNvPr id="4" name="Inhaltsplatzhalter 3"/>
          <p:cNvSpPr>
            <a:spLocks noGrp="1"/>
          </p:cNvSpPr>
          <p:nvPr>
            <p:ph sz="quarter" idx="10"/>
          </p:nvPr>
        </p:nvSpPr>
        <p:spPr/>
        <p:txBody>
          <a:bodyPr/>
          <a:lstStyle/>
          <a:p>
            <a:endParaRPr lang="de-DE"/>
          </a:p>
        </p:txBody>
      </p:sp>
    </p:spTree>
    <p:extLst>
      <p:ext uri="{BB962C8B-B14F-4D97-AF65-F5344CB8AC3E}">
        <p14:creationId xmlns:p14="http://schemas.microsoft.com/office/powerpoint/2010/main" val="1382154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linds(horizontal)">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blinds(horizontal)">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4.3 Eine </a:t>
            </a:r>
            <a:r>
              <a:rPr lang="de-DE" dirty="0" err="1" smtClean="0"/>
              <a:t>organizistische</a:t>
            </a:r>
            <a:r>
              <a:rPr lang="de-DE" dirty="0" smtClean="0"/>
              <a:t> oder eine solitäre Anthropologie?</a:t>
            </a:r>
            <a:endParaRPr lang="de-DE" dirty="0"/>
          </a:p>
        </p:txBody>
      </p:sp>
      <p:sp>
        <p:nvSpPr>
          <p:cNvPr id="3" name="Inhaltsplatzhalter 2"/>
          <p:cNvSpPr>
            <a:spLocks noGrp="1"/>
          </p:cNvSpPr>
          <p:nvPr>
            <p:ph idx="1"/>
          </p:nvPr>
        </p:nvSpPr>
        <p:spPr/>
        <p:txBody>
          <a:bodyPr/>
          <a:lstStyle/>
          <a:p>
            <a:pPr marL="308282" indent="-308282">
              <a:buNone/>
            </a:pPr>
            <a:r>
              <a:rPr lang="de-DE" dirty="0" smtClean="0"/>
              <a:t>These: 	Der Mensch ist auf die Gemeinschaft mit anderen Menschen bezogen. Freundschaft und Liebe sind integrale Bestandteile des gelungenen Lebens eines Menschen</a:t>
            </a:r>
          </a:p>
          <a:p>
            <a:pPr marL="308282" indent="-308282">
              <a:buFont typeface="Wingdings" pitchFamily="2" charset="2"/>
              <a:buChar char="Ø"/>
            </a:pPr>
            <a:r>
              <a:rPr lang="de-DE" dirty="0" smtClean="0"/>
              <a:t>Der Mensch als Nesthocker; lange biologische Angewiesenheit auf unsere Mutter (dies reicht nicht für die Widerlegung aus)</a:t>
            </a:r>
          </a:p>
          <a:p>
            <a:pPr marL="308282" indent="-308282">
              <a:buFont typeface="Wingdings" pitchFamily="2" charset="2"/>
              <a:buChar char="Ø"/>
            </a:pPr>
            <a:r>
              <a:rPr lang="de-DE" dirty="0" smtClean="0"/>
              <a:t>Bestimmte Formen menschlicher Gesellschaften lassen sich nicht in Analogie zu utilitaristischen, durch Verträge geschlossenen Gemeinschaften, verstehen</a:t>
            </a:r>
          </a:p>
          <a:p>
            <a:pPr marL="308282" indent="-308282">
              <a:buFont typeface="Wingdings" pitchFamily="2" charset="2"/>
              <a:buChar char="Ø"/>
            </a:pPr>
            <a:r>
              <a:rPr lang="de-DE" dirty="0" smtClean="0"/>
              <a:t>Leben in Gemeinschaft ist integraler Bestandteil des gelungen Lebens des Menschen</a:t>
            </a:r>
          </a:p>
        </p:txBody>
      </p:sp>
      <p:sp>
        <p:nvSpPr>
          <p:cNvPr id="4" name="Inhaltsplatzhalter 3"/>
          <p:cNvSpPr>
            <a:spLocks noGrp="1"/>
          </p:cNvSpPr>
          <p:nvPr>
            <p:ph sz="quarter" idx="10"/>
          </p:nvPr>
        </p:nvSpPr>
        <p:spPr/>
        <p:txBody>
          <a:bodyPr/>
          <a:lstStyle/>
          <a:p>
            <a:endParaRPr lang="de-DE" dirty="0"/>
          </a:p>
        </p:txBody>
      </p:sp>
    </p:spTree>
    <p:extLst>
      <p:ext uri="{BB962C8B-B14F-4D97-AF65-F5344CB8AC3E}">
        <p14:creationId xmlns:p14="http://schemas.microsoft.com/office/powerpoint/2010/main" val="3836309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hteck 3"/>
          <p:cNvSpPr>
            <a:spLocks noChangeArrowheads="1"/>
          </p:cNvSpPr>
          <p:nvPr/>
        </p:nvSpPr>
        <p:spPr bwMode="auto">
          <a:xfrm>
            <a:off x="1521581" y="0"/>
            <a:ext cx="9148840" cy="15158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fontAlgn="base" hangingPunct="0">
              <a:spcBef>
                <a:spcPct val="0"/>
              </a:spcBef>
              <a:spcAft>
                <a:spcPct val="0"/>
              </a:spcAft>
            </a:pPr>
            <a:endParaRPr lang="de-DE" sz="985" b="1">
              <a:solidFill>
                <a:srgbClr val="3C3737"/>
              </a:solidFill>
            </a:endParaRPr>
          </a:p>
        </p:txBody>
      </p:sp>
      <p:pic>
        <p:nvPicPr>
          <p:cNvPr id="4099" name="Picture 5" descr="C:\Users\Johannes\Desktop\Hochschul-Gelb.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1581" y="0"/>
            <a:ext cx="914884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Rectangle 2"/>
          <p:cNvSpPr txBox="1">
            <a:spLocks noChangeArrowheads="1"/>
          </p:cNvSpPr>
          <p:nvPr/>
        </p:nvSpPr>
        <p:spPr bwMode="auto">
          <a:xfrm>
            <a:off x="1836951" y="257343"/>
            <a:ext cx="8451936" cy="26692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26645" tIns="75987" rIns="0" bIns="0" numCol="1" anchor="t" anchorCtr="0" compatLnSpc="1">
            <a:prstTxWarp prst="textNoShape">
              <a:avLst/>
            </a:prstTxWarp>
          </a:bodyPr>
          <a:lstStyle/>
          <a:p>
            <a:pPr defTabSz="914795" fontAlgn="base">
              <a:spcBef>
                <a:spcPct val="0"/>
              </a:spcBef>
              <a:spcAft>
                <a:spcPct val="0"/>
              </a:spcAft>
              <a:tabLst>
                <a:tab pos="2274141" algn="l"/>
              </a:tabLst>
              <a:defRPr/>
            </a:pPr>
            <a:r>
              <a:rPr lang="de-DE" sz="4222" b="1" kern="0" dirty="0">
                <a:solidFill>
                  <a:srgbClr val="3C3737"/>
                </a:solidFill>
                <a:latin typeface="Garamond" pitchFamily="18" charset="0"/>
                <a:cs typeface="Arial" charset="0"/>
              </a:rPr>
              <a:t>4. Menschliche Beziehungen: Freundschaft und Liebe </a:t>
            </a:r>
          </a:p>
        </p:txBody>
      </p:sp>
      <p:sp>
        <p:nvSpPr>
          <p:cNvPr id="6" name="Textfeld 5"/>
          <p:cNvSpPr txBox="1">
            <a:spLocks noChangeArrowheads="1"/>
          </p:cNvSpPr>
          <p:nvPr/>
        </p:nvSpPr>
        <p:spPr bwMode="auto">
          <a:xfrm>
            <a:off x="2293056" y="1621259"/>
            <a:ext cx="8119709" cy="52366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620713" indent="-620713" defTabSz="879475" eaLnBrk="0" hangingPunct="0">
              <a:defRPr sz="1400" b="1">
                <a:solidFill>
                  <a:schemeClr val="tx1"/>
                </a:solidFill>
                <a:latin typeface="Verdana" charset="0"/>
                <a:ea typeface="MS PGothic" charset="0"/>
                <a:cs typeface="MS PGothic" charset="0"/>
              </a:defRPr>
            </a:lvl1pPr>
            <a:lvl2pPr marL="742950" indent="-285750" defTabSz="879475" eaLnBrk="0" hangingPunct="0">
              <a:defRPr sz="1400" b="1">
                <a:solidFill>
                  <a:schemeClr val="tx1"/>
                </a:solidFill>
                <a:latin typeface="Verdana" charset="0"/>
                <a:ea typeface="MS PGothic" charset="0"/>
                <a:cs typeface="MS PGothic" charset="0"/>
              </a:defRPr>
            </a:lvl2pPr>
            <a:lvl3pPr marL="1143000" indent="-228600" defTabSz="879475" eaLnBrk="0" hangingPunct="0">
              <a:defRPr sz="1400" b="1">
                <a:solidFill>
                  <a:schemeClr val="tx1"/>
                </a:solidFill>
                <a:latin typeface="Verdana" charset="0"/>
                <a:ea typeface="MS PGothic" charset="0"/>
                <a:cs typeface="MS PGothic" charset="0"/>
              </a:defRPr>
            </a:lvl3pPr>
            <a:lvl4pPr marL="1600200" indent="-228600" defTabSz="879475" eaLnBrk="0" hangingPunct="0">
              <a:defRPr sz="1400" b="1">
                <a:solidFill>
                  <a:schemeClr val="tx1"/>
                </a:solidFill>
                <a:latin typeface="Verdana" charset="0"/>
                <a:ea typeface="MS PGothic" charset="0"/>
                <a:cs typeface="MS PGothic" charset="0"/>
              </a:defRPr>
            </a:lvl4pPr>
            <a:lvl5pPr marL="2057400" indent="-228600" defTabSz="879475" eaLnBrk="0" hangingPunct="0">
              <a:defRPr sz="1400" b="1">
                <a:solidFill>
                  <a:schemeClr val="tx1"/>
                </a:solidFill>
                <a:latin typeface="Verdana" charset="0"/>
                <a:ea typeface="MS PGothic" charset="0"/>
                <a:cs typeface="MS PGothic" charset="0"/>
              </a:defRPr>
            </a:lvl5pPr>
            <a:lvl6pPr marL="25146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6pPr>
            <a:lvl7pPr marL="29718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7pPr>
            <a:lvl8pPr marL="34290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8pPr>
            <a:lvl9pPr marL="38862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9pPr>
          </a:lstStyle>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4.1 	Der Mensch als </a:t>
            </a:r>
            <a:r>
              <a:rPr lang="de-DE" sz="2674" b="0" dirty="0" err="1">
                <a:solidFill>
                  <a:srgbClr val="000000"/>
                </a:solidFill>
                <a:latin typeface="Garamond" pitchFamily="18" charset="0"/>
              </a:rPr>
              <a:t>zoon</a:t>
            </a:r>
            <a:r>
              <a:rPr lang="de-DE" sz="2674" b="0" dirty="0">
                <a:solidFill>
                  <a:srgbClr val="000000"/>
                </a:solidFill>
                <a:latin typeface="Garamond" pitchFamily="18" charset="0"/>
              </a:rPr>
              <a:t> </a:t>
            </a:r>
            <a:r>
              <a:rPr lang="de-DE" sz="2674" b="0" dirty="0" err="1">
                <a:solidFill>
                  <a:srgbClr val="000000"/>
                </a:solidFill>
                <a:latin typeface="Garamond" pitchFamily="18" charset="0"/>
              </a:rPr>
              <a:t>politikon</a:t>
            </a:r>
            <a:endParaRPr lang="de-DE" sz="2674" b="0" dirty="0">
              <a:solidFill>
                <a:srgbClr val="000000"/>
              </a:solidFill>
              <a:latin typeface="Garamond" pitchFamily="18" charset="0"/>
            </a:endParaRP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4.2 	Der Mensch als Wolf: Die Sophistik, Hobbes u. Nietzsche</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4.3 	Eine </a:t>
            </a:r>
            <a:r>
              <a:rPr lang="de-DE" sz="2674" b="0" dirty="0" err="1">
                <a:solidFill>
                  <a:srgbClr val="000000"/>
                </a:solidFill>
                <a:latin typeface="Garamond" pitchFamily="18" charset="0"/>
              </a:rPr>
              <a:t>organizistische</a:t>
            </a:r>
            <a:r>
              <a:rPr lang="de-DE" sz="2674" b="0" dirty="0">
                <a:solidFill>
                  <a:srgbClr val="000000"/>
                </a:solidFill>
                <a:latin typeface="Garamond" pitchFamily="18" charset="0"/>
              </a:rPr>
              <a:t> oder eine solitäre Anthropologie?</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4.4 	Eine andere Form der Argumentation: Die Stoiker</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4.5 	Die drei Arten der Freundschaft</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4.6 	Kritik am </a:t>
            </a:r>
            <a:r>
              <a:rPr lang="de-DE" sz="2674" b="0" dirty="0" err="1">
                <a:solidFill>
                  <a:srgbClr val="000000"/>
                </a:solidFill>
                <a:latin typeface="Garamond" pitchFamily="18" charset="0"/>
              </a:rPr>
              <a:t>Emotivismus</a:t>
            </a:r>
            <a:endParaRPr lang="de-DE" sz="2674" b="0" dirty="0">
              <a:solidFill>
                <a:srgbClr val="000000"/>
              </a:solidFill>
              <a:latin typeface="Garamond" pitchFamily="18" charset="0"/>
            </a:endParaRP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4.7 	Kritik am Utilitarismus</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4.8 	Das Modell der Freundschaft</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4.9 	</a:t>
            </a:r>
            <a:r>
              <a:rPr lang="de-DE" sz="2674" b="0" dirty="0" err="1">
                <a:solidFill>
                  <a:srgbClr val="000000"/>
                </a:solidFill>
                <a:latin typeface="Garamond" pitchFamily="18" charset="0"/>
              </a:rPr>
              <a:t>Misamoristen</a:t>
            </a:r>
            <a:endParaRPr lang="de-DE" sz="2674" b="0" dirty="0">
              <a:solidFill>
                <a:srgbClr val="000000"/>
              </a:solidFill>
              <a:latin typeface="Garamond" pitchFamily="18" charset="0"/>
            </a:endParaRPr>
          </a:p>
        </p:txBody>
      </p:sp>
    </p:spTree>
    <p:extLst>
      <p:ext uri="{BB962C8B-B14F-4D97-AF65-F5344CB8AC3E}">
        <p14:creationId xmlns:p14="http://schemas.microsoft.com/office/powerpoint/2010/main" val="1108563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 calcmode="lin" valueType="num">
                                      <p:cBhvr additive="base">
                                        <p:cTn id="3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 calcmode="lin" valueType="num">
                                      <p:cBhvr additive="base">
                                        <p:cTn id="3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3" presetClass="exit" presetSubtype="10" fill="hold" grpId="0" nodeType="clickEffect">
                                  <p:stCondLst>
                                    <p:cond delay="0"/>
                                  </p:stCondLst>
                                  <p:childTnLst>
                                    <p:animEffect transition="out" filter="blinds(horizontal)">
                                      <p:cBhvr>
                                        <p:cTn id="44" dur="500"/>
                                        <p:tgtEl>
                                          <p:spTgt spid="7"/>
                                        </p:tgtEl>
                                      </p:cBhvr>
                                    </p:animEffect>
                                    <p:set>
                                      <p:cBhvr>
                                        <p:cTn id="45" dur="1" fill="hold">
                                          <p:stCondLst>
                                            <p:cond delay="499"/>
                                          </p:stCondLst>
                                        </p:cTn>
                                        <p:tgtEl>
                                          <p:spTgt spid="7"/>
                                        </p:tgtEl>
                                        <p:attrNameLst>
                                          <p:attrName>style.visibility</p:attrName>
                                        </p:attrNameLst>
                                      </p:cBhvr>
                                      <p:to>
                                        <p:strVal val="hidden"/>
                                      </p:to>
                                    </p:set>
                                  </p:childTnLst>
                                </p:cTn>
                              </p:par>
                              <p:par>
                                <p:cTn id="46" presetID="2" presetClass="exit" presetSubtype="4" fill="hold" nodeType="withEffect">
                                  <p:stCondLst>
                                    <p:cond delay="0"/>
                                  </p:stCondLst>
                                  <p:childTnLst>
                                    <p:anim calcmode="lin" valueType="num">
                                      <p:cBhvr additive="base">
                                        <p:cTn id="47" dur="500"/>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8" dur="500"/>
                                        <p:tgtEl>
                                          <p:spTgt spid="6">
                                            <p:txEl>
                                              <p:pRg st="0" end="0"/>
                                            </p:txEl>
                                          </p:spTgt>
                                        </p:tgtEl>
                                        <p:attrNameLst>
                                          <p:attrName>ppt_y</p:attrName>
                                        </p:attrNameLst>
                                      </p:cBhvr>
                                      <p:tavLst>
                                        <p:tav tm="0">
                                          <p:val>
                                            <p:strVal val="ppt_y"/>
                                          </p:val>
                                        </p:tav>
                                        <p:tav tm="100000">
                                          <p:val>
                                            <p:strVal val="1+ppt_h/2"/>
                                          </p:val>
                                        </p:tav>
                                      </p:tavLst>
                                    </p:anim>
                                    <p:set>
                                      <p:cBhvr>
                                        <p:cTn id="49" dur="1" fill="hold">
                                          <p:stCondLst>
                                            <p:cond delay="499"/>
                                          </p:stCondLst>
                                        </p:cTn>
                                        <p:tgtEl>
                                          <p:spTgt spid="6">
                                            <p:txEl>
                                              <p:pRg st="0" end="0"/>
                                            </p:txEl>
                                          </p:spTgt>
                                        </p:tgtEl>
                                        <p:attrNameLst>
                                          <p:attrName>style.visibility</p:attrName>
                                        </p:attrNameLst>
                                      </p:cBhvr>
                                      <p:to>
                                        <p:strVal val="hidden"/>
                                      </p:to>
                                    </p:set>
                                  </p:childTnLst>
                                </p:cTn>
                              </p:par>
                              <p:par>
                                <p:cTn id="50" presetID="2" presetClass="exit" presetSubtype="4" fill="hold" nodeType="withEffect">
                                  <p:stCondLst>
                                    <p:cond delay="0"/>
                                  </p:stCondLst>
                                  <p:childTnLst>
                                    <p:anim calcmode="lin" valueType="num">
                                      <p:cBhvr additive="base">
                                        <p:cTn id="51" dur="500"/>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2" dur="500"/>
                                        <p:tgtEl>
                                          <p:spTgt spid="6">
                                            <p:txEl>
                                              <p:pRg st="1" end="1"/>
                                            </p:txEl>
                                          </p:spTgt>
                                        </p:tgtEl>
                                        <p:attrNameLst>
                                          <p:attrName>ppt_y</p:attrName>
                                        </p:attrNameLst>
                                      </p:cBhvr>
                                      <p:tavLst>
                                        <p:tav tm="0">
                                          <p:val>
                                            <p:strVal val="ppt_y"/>
                                          </p:val>
                                        </p:tav>
                                        <p:tav tm="100000">
                                          <p:val>
                                            <p:strVal val="1+ppt_h/2"/>
                                          </p:val>
                                        </p:tav>
                                      </p:tavLst>
                                    </p:anim>
                                    <p:set>
                                      <p:cBhvr>
                                        <p:cTn id="53" dur="1" fill="hold">
                                          <p:stCondLst>
                                            <p:cond delay="499"/>
                                          </p:stCondLst>
                                        </p:cTn>
                                        <p:tgtEl>
                                          <p:spTgt spid="6">
                                            <p:txEl>
                                              <p:pRg st="1" end="1"/>
                                            </p:txEl>
                                          </p:spTgt>
                                        </p:tgtEl>
                                        <p:attrNameLst>
                                          <p:attrName>style.visibility</p:attrName>
                                        </p:attrNameLst>
                                      </p:cBhvr>
                                      <p:to>
                                        <p:strVal val="hidden"/>
                                      </p:to>
                                    </p:set>
                                  </p:childTnLst>
                                </p:cTn>
                              </p:par>
                              <p:par>
                                <p:cTn id="54" presetID="2" presetClass="exit" presetSubtype="4" fill="hold" nodeType="withEffect">
                                  <p:stCondLst>
                                    <p:cond delay="0"/>
                                  </p:stCondLst>
                                  <p:childTnLst>
                                    <p:anim calcmode="lin" valueType="num">
                                      <p:cBhvr additive="base">
                                        <p:cTn id="55" dur="500"/>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6" dur="500"/>
                                        <p:tgtEl>
                                          <p:spTgt spid="6">
                                            <p:txEl>
                                              <p:pRg st="2" end="2"/>
                                            </p:txEl>
                                          </p:spTgt>
                                        </p:tgtEl>
                                        <p:attrNameLst>
                                          <p:attrName>ppt_y</p:attrName>
                                        </p:attrNameLst>
                                      </p:cBhvr>
                                      <p:tavLst>
                                        <p:tav tm="0">
                                          <p:val>
                                            <p:strVal val="ppt_y"/>
                                          </p:val>
                                        </p:tav>
                                        <p:tav tm="100000">
                                          <p:val>
                                            <p:strVal val="1+ppt_h/2"/>
                                          </p:val>
                                        </p:tav>
                                      </p:tavLst>
                                    </p:anim>
                                    <p:set>
                                      <p:cBhvr>
                                        <p:cTn id="57" dur="1" fill="hold">
                                          <p:stCondLst>
                                            <p:cond delay="499"/>
                                          </p:stCondLst>
                                        </p:cTn>
                                        <p:tgtEl>
                                          <p:spTgt spid="6">
                                            <p:txEl>
                                              <p:pRg st="2" end="2"/>
                                            </p:txEl>
                                          </p:spTgt>
                                        </p:tgtEl>
                                        <p:attrNameLst>
                                          <p:attrName>style.visibility</p:attrName>
                                        </p:attrNameLst>
                                      </p:cBhvr>
                                      <p:to>
                                        <p:strVal val="hidden"/>
                                      </p:to>
                                    </p:set>
                                  </p:childTnLst>
                                </p:cTn>
                              </p:par>
                              <p:par>
                                <p:cTn id="58" presetID="2" presetClass="exit" presetSubtype="4" fill="hold" nodeType="withEffect">
                                  <p:stCondLst>
                                    <p:cond delay="0"/>
                                  </p:stCondLst>
                                  <p:childTnLst>
                                    <p:anim calcmode="lin" valueType="num">
                                      <p:cBhvr additive="base">
                                        <p:cTn id="59" dur="500"/>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60" dur="500"/>
                                        <p:tgtEl>
                                          <p:spTgt spid="6">
                                            <p:txEl>
                                              <p:pRg st="4" end="4"/>
                                            </p:txEl>
                                          </p:spTgt>
                                        </p:tgtEl>
                                        <p:attrNameLst>
                                          <p:attrName>ppt_y</p:attrName>
                                        </p:attrNameLst>
                                      </p:cBhvr>
                                      <p:tavLst>
                                        <p:tav tm="0">
                                          <p:val>
                                            <p:strVal val="ppt_y"/>
                                          </p:val>
                                        </p:tav>
                                        <p:tav tm="100000">
                                          <p:val>
                                            <p:strVal val="1+ppt_h/2"/>
                                          </p:val>
                                        </p:tav>
                                      </p:tavLst>
                                    </p:anim>
                                    <p:set>
                                      <p:cBhvr>
                                        <p:cTn id="61" dur="1" fill="hold">
                                          <p:stCondLst>
                                            <p:cond delay="499"/>
                                          </p:stCondLst>
                                        </p:cTn>
                                        <p:tgtEl>
                                          <p:spTgt spid="6">
                                            <p:txEl>
                                              <p:pRg st="4" end="4"/>
                                            </p:txEl>
                                          </p:spTgt>
                                        </p:tgtEl>
                                        <p:attrNameLst>
                                          <p:attrName>style.visibility</p:attrName>
                                        </p:attrNameLst>
                                      </p:cBhvr>
                                      <p:to>
                                        <p:strVal val="hidden"/>
                                      </p:to>
                                    </p:set>
                                  </p:childTnLst>
                                </p:cTn>
                              </p:par>
                              <p:par>
                                <p:cTn id="62" presetID="2" presetClass="exit" presetSubtype="4" fill="hold" nodeType="withEffect">
                                  <p:stCondLst>
                                    <p:cond delay="0"/>
                                  </p:stCondLst>
                                  <p:childTnLst>
                                    <p:anim calcmode="lin" valueType="num">
                                      <p:cBhvr additive="base">
                                        <p:cTn id="63" dur="500"/>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64" dur="500"/>
                                        <p:tgtEl>
                                          <p:spTgt spid="6">
                                            <p:txEl>
                                              <p:pRg st="5" end="5"/>
                                            </p:txEl>
                                          </p:spTgt>
                                        </p:tgtEl>
                                        <p:attrNameLst>
                                          <p:attrName>ppt_y</p:attrName>
                                        </p:attrNameLst>
                                      </p:cBhvr>
                                      <p:tavLst>
                                        <p:tav tm="0">
                                          <p:val>
                                            <p:strVal val="ppt_y"/>
                                          </p:val>
                                        </p:tav>
                                        <p:tav tm="100000">
                                          <p:val>
                                            <p:strVal val="1+ppt_h/2"/>
                                          </p:val>
                                        </p:tav>
                                      </p:tavLst>
                                    </p:anim>
                                    <p:set>
                                      <p:cBhvr>
                                        <p:cTn id="65" dur="1" fill="hold">
                                          <p:stCondLst>
                                            <p:cond delay="499"/>
                                          </p:stCondLst>
                                        </p:cTn>
                                        <p:tgtEl>
                                          <p:spTgt spid="6">
                                            <p:txEl>
                                              <p:pRg st="5" end="5"/>
                                            </p:txEl>
                                          </p:spTgt>
                                        </p:tgtEl>
                                        <p:attrNameLst>
                                          <p:attrName>style.visibility</p:attrName>
                                        </p:attrNameLst>
                                      </p:cBhvr>
                                      <p:to>
                                        <p:strVal val="hidden"/>
                                      </p:to>
                                    </p:set>
                                  </p:childTnLst>
                                </p:cTn>
                              </p:par>
                              <p:par>
                                <p:cTn id="66" presetID="2" presetClass="exit" presetSubtype="4" fill="hold" nodeType="withEffect">
                                  <p:stCondLst>
                                    <p:cond delay="0"/>
                                  </p:stCondLst>
                                  <p:childTnLst>
                                    <p:anim calcmode="lin" valueType="num">
                                      <p:cBhvr additive="base">
                                        <p:cTn id="67" dur="500"/>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68" dur="500"/>
                                        <p:tgtEl>
                                          <p:spTgt spid="6">
                                            <p:txEl>
                                              <p:pRg st="6" end="6"/>
                                            </p:txEl>
                                          </p:spTgt>
                                        </p:tgtEl>
                                        <p:attrNameLst>
                                          <p:attrName>ppt_y</p:attrName>
                                        </p:attrNameLst>
                                      </p:cBhvr>
                                      <p:tavLst>
                                        <p:tav tm="0">
                                          <p:val>
                                            <p:strVal val="ppt_y"/>
                                          </p:val>
                                        </p:tav>
                                        <p:tav tm="100000">
                                          <p:val>
                                            <p:strVal val="1+ppt_h/2"/>
                                          </p:val>
                                        </p:tav>
                                      </p:tavLst>
                                    </p:anim>
                                    <p:set>
                                      <p:cBhvr>
                                        <p:cTn id="69" dur="1" fill="hold">
                                          <p:stCondLst>
                                            <p:cond delay="499"/>
                                          </p:stCondLst>
                                        </p:cTn>
                                        <p:tgtEl>
                                          <p:spTgt spid="6">
                                            <p:txEl>
                                              <p:pRg st="6" end="6"/>
                                            </p:txEl>
                                          </p:spTgt>
                                        </p:tgtEl>
                                        <p:attrNameLst>
                                          <p:attrName>style.visibility</p:attrName>
                                        </p:attrNameLst>
                                      </p:cBhvr>
                                      <p:to>
                                        <p:strVal val="hidden"/>
                                      </p:to>
                                    </p:set>
                                  </p:childTnLst>
                                </p:cTn>
                              </p:par>
                              <p:par>
                                <p:cTn id="70" presetID="2" presetClass="exit" presetSubtype="4" fill="hold" nodeType="withEffect">
                                  <p:stCondLst>
                                    <p:cond delay="0"/>
                                  </p:stCondLst>
                                  <p:childTnLst>
                                    <p:anim calcmode="lin" valueType="num">
                                      <p:cBhvr additive="base">
                                        <p:cTn id="71" dur="500"/>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72" dur="500"/>
                                        <p:tgtEl>
                                          <p:spTgt spid="6">
                                            <p:txEl>
                                              <p:pRg st="7" end="7"/>
                                            </p:txEl>
                                          </p:spTgt>
                                        </p:tgtEl>
                                        <p:attrNameLst>
                                          <p:attrName>ppt_y</p:attrName>
                                        </p:attrNameLst>
                                      </p:cBhvr>
                                      <p:tavLst>
                                        <p:tav tm="0">
                                          <p:val>
                                            <p:strVal val="ppt_y"/>
                                          </p:val>
                                        </p:tav>
                                        <p:tav tm="100000">
                                          <p:val>
                                            <p:strVal val="1+ppt_h/2"/>
                                          </p:val>
                                        </p:tav>
                                      </p:tavLst>
                                    </p:anim>
                                    <p:set>
                                      <p:cBhvr>
                                        <p:cTn id="73" dur="1" fill="hold">
                                          <p:stCondLst>
                                            <p:cond delay="499"/>
                                          </p:stCondLst>
                                        </p:cTn>
                                        <p:tgtEl>
                                          <p:spTgt spid="6">
                                            <p:txEl>
                                              <p:pRg st="7" end="7"/>
                                            </p:txEl>
                                          </p:spTgt>
                                        </p:tgtEl>
                                        <p:attrNameLst>
                                          <p:attrName>style.visibility</p:attrName>
                                        </p:attrNameLst>
                                      </p:cBhvr>
                                      <p:to>
                                        <p:strVal val="hidden"/>
                                      </p:to>
                                    </p:set>
                                  </p:childTnLst>
                                </p:cTn>
                              </p:par>
                              <p:par>
                                <p:cTn id="74" presetID="2" presetClass="exit" presetSubtype="4" fill="hold" nodeType="withEffect">
                                  <p:stCondLst>
                                    <p:cond delay="0"/>
                                  </p:stCondLst>
                                  <p:childTnLst>
                                    <p:anim calcmode="lin" valueType="num">
                                      <p:cBhvr additive="base">
                                        <p:cTn id="75" dur="500"/>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76" dur="500"/>
                                        <p:tgtEl>
                                          <p:spTgt spid="6">
                                            <p:txEl>
                                              <p:pRg st="8" end="8"/>
                                            </p:txEl>
                                          </p:spTgt>
                                        </p:tgtEl>
                                        <p:attrNameLst>
                                          <p:attrName>ppt_y</p:attrName>
                                        </p:attrNameLst>
                                      </p:cBhvr>
                                      <p:tavLst>
                                        <p:tav tm="0">
                                          <p:val>
                                            <p:strVal val="ppt_y"/>
                                          </p:val>
                                        </p:tav>
                                        <p:tav tm="100000">
                                          <p:val>
                                            <p:strVal val="1+ppt_h/2"/>
                                          </p:val>
                                        </p:tav>
                                      </p:tavLst>
                                    </p:anim>
                                    <p:set>
                                      <p:cBhvr>
                                        <p:cTn id="77" dur="1" fill="hold">
                                          <p:stCondLst>
                                            <p:cond delay="499"/>
                                          </p:stCondLst>
                                        </p:cTn>
                                        <p:tgtEl>
                                          <p:spTgt spid="6">
                                            <p:txEl>
                                              <p:pRg st="8" end="8"/>
                                            </p:txEl>
                                          </p:spTgt>
                                        </p:tgtEl>
                                        <p:attrNameLst>
                                          <p:attrName>style.visibility</p:attrName>
                                        </p:attrNameLst>
                                      </p:cBhvr>
                                      <p:to>
                                        <p:strVal val="hidden"/>
                                      </p:to>
                                    </p:set>
                                  </p:childTnLst>
                                </p:cTn>
                              </p:par>
                              <p:par>
                                <p:cTn id="78" presetID="5" presetClass="emph" presetSubtype="1" nodeType="withEffect">
                                  <p:stCondLst>
                                    <p:cond delay="0"/>
                                  </p:stCondLst>
                                  <p:childTnLst>
                                    <p:set>
                                      <p:cBhvr override="childStyle">
                                        <p:cTn id="79" dur="indefinite"/>
                                        <p:tgtEl>
                                          <p:spTgt spid="6">
                                            <p:txEl>
                                              <p:pRg st="3" end="3"/>
                                            </p:txEl>
                                          </p:spTgt>
                                        </p:tgtEl>
                                        <p:attrNameLst>
                                          <p:attrName>style.fontStyle</p:attrName>
                                        </p:attrNameLst>
                                      </p:cBhvr>
                                      <p:to>
                                        <p:strVal val="normal"/>
                                      </p:to>
                                    </p:set>
                                    <p:set>
                                      <p:cBhvr override="childStyle">
                                        <p:cTn id="80" dur="indefinite"/>
                                        <p:tgtEl>
                                          <p:spTgt spid="6">
                                            <p:txEl>
                                              <p:pRg st="3" end="3"/>
                                            </p:txEl>
                                          </p:spTgt>
                                        </p:tgtEl>
                                        <p:attrNameLst>
                                          <p:attrName>style.fontWeight</p:attrName>
                                        </p:attrNameLst>
                                      </p:cBhvr>
                                      <p:to>
                                        <p:strVal val="bold"/>
                                      </p:to>
                                    </p:set>
                                    <p:set>
                                      <p:cBhvr override="childStyle">
                                        <p:cTn id="81" dur="indefinite"/>
                                        <p:tgtEl>
                                          <p:spTgt spid="6">
                                            <p:txEl>
                                              <p:pRg st="3" end="3"/>
                                            </p:txEl>
                                          </p:spTgt>
                                        </p:tgtEl>
                                        <p:attrNameLst>
                                          <p:attrName>style.textDecorationUnderline</p:attrName>
                                        </p:attrNameLst>
                                      </p:cBhvr>
                                      <p:to>
                                        <p:strVal val="false"/>
                                      </p:to>
                                    </p:set>
                                  </p:childTnLst>
                                </p:cTn>
                              </p:par>
                            </p:childTnLst>
                          </p:cTn>
                        </p:par>
                        <p:par>
                          <p:cTn id="82" fill="hold">
                            <p:stCondLst>
                              <p:cond delay="500"/>
                            </p:stCondLst>
                            <p:childTnLst>
                              <p:par>
                                <p:cTn id="83" presetID="0" presetClass="path" presetSubtype="0" accel="50000" decel="50000" fill="hold" nodeType="afterEffect">
                                  <p:stCondLst>
                                    <p:cond delay="0"/>
                                  </p:stCondLst>
                                  <p:childTnLst>
                                    <p:animMotion origin="layout" path="M 0 0 L 0.0028 -0.07508 " pathEditMode="relative" ptsTypes="AA">
                                      <p:cBhvr>
                                        <p:cTn id="84" dur="2000" fill="hold"/>
                                        <p:tgtEl>
                                          <p:spTgt spid="6">
                                            <p:txEl>
                                              <p:pRg st="3" end="3"/>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4.4 Eine andere Form der Argumentation: Die Stoiker</a:t>
            </a:r>
            <a:endParaRPr lang="de-DE" dirty="0"/>
          </a:p>
        </p:txBody>
      </p:sp>
      <p:sp>
        <p:nvSpPr>
          <p:cNvPr id="3" name="Inhaltsplatzhalter 2"/>
          <p:cNvSpPr>
            <a:spLocks noGrp="1"/>
          </p:cNvSpPr>
          <p:nvPr>
            <p:ph idx="1"/>
          </p:nvPr>
        </p:nvSpPr>
        <p:spPr/>
        <p:txBody>
          <a:bodyPr/>
          <a:lstStyle/>
          <a:p>
            <a:pPr marL="373066" indent="-373066">
              <a:buFont typeface="Wingdings" pitchFamily="2" charset="2"/>
              <a:buChar char="Ø"/>
            </a:pPr>
            <a:r>
              <a:rPr lang="de-DE" dirty="0" smtClean="0"/>
              <a:t>Andere Argumentation für die Bestimmung des Menschen als ein Gemeinschaftswesen</a:t>
            </a:r>
          </a:p>
          <a:p>
            <a:pPr marL="373066" indent="-373066">
              <a:buFont typeface="Wingdings" pitchFamily="2" charset="2"/>
              <a:buChar char="Ø"/>
            </a:pPr>
            <a:r>
              <a:rPr lang="de-DE" dirty="0" smtClean="0"/>
              <a:t>Mensch als </a:t>
            </a:r>
            <a:r>
              <a:rPr lang="de-DE" b="1" dirty="0" smtClean="0"/>
              <a:t>Weltbürger</a:t>
            </a:r>
            <a:r>
              <a:rPr lang="de-DE" dirty="0" smtClean="0"/>
              <a:t>: Der Mensch ist von Natur aus auf die Gemeinschaft mit allen Menschen (und den Göttern) angelegt.</a:t>
            </a:r>
          </a:p>
          <a:p>
            <a:pPr marL="373066" indent="-373066">
              <a:buFont typeface="Wingdings" pitchFamily="2" charset="2"/>
              <a:buChar char="Ø"/>
            </a:pPr>
            <a:r>
              <a:rPr lang="de-DE" dirty="0" smtClean="0"/>
              <a:t>Allgemeinheit der Vernunft: ist bei verschiedenen vernünftigen Wesen qua Vernunft gleich (Inhalt kann unterschiedlich sein)</a:t>
            </a:r>
          </a:p>
          <a:p>
            <a:pPr marL="373066" indent="-373066">
              <a:buFont typeface="Wingdings" pitchFamily="2" charset="2"/>
              <a:buChar char="Ø"/>
            </a:pPr>
            <a:r>
              <a:rPr lang="de-DE" dirty="0" err="1" smtClean="0"/>
              <a:t>Oikeiosis</a:t>
            </a:r>
            <a:r>
              <a:rPr lang="de-DE" dirty="0" smtClean="0"/>
              <a:t>-Lehre: Theorie über die Entwicklung der Vernunft als Natur des Menschen im Laufe des Lebens</a:t>
            </a:r>
            <a:endParaRPr lang="de-DE" dirty="0"/>
          </a:p>
        </p:txBody>
      </p:sp>
      <p:sp>
        <p:nvSpPr>
          <p:cNvPr id="4" name="Inhaltsplatzhalter 3"/>
          <p:cNvSpPr>
            <a:spLocks noGrp="1"/>
          </p:cNvSpPr>
          <p:nvPr>
            <p:ph sz="quarter" idx="10"/>
          </p:nvPr>
        </p:nvSpPr>
        <p:spPr/>
        <p:txBody>
          <a:bodyPr/>
          <a:lstStyle/>
          <a:p>
            <a:endParaRPr lang="de-DE"/>
          </a:p>
        </p:txBody>
      </p:sp>
    </p:spTree>
    <p:extLst>
      <p:ext uri="{BB962C8B-B14F-4D97-AF65-F5344CB8AC3E}">
        <p14:creationId xmlns:p14="http://schemas.microsoft.com/office/powerpoint/2010/main" val="331822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Ellipse 17"/>
          <p:cNvSpPr/>
          <p:nvPr/>
        </p:nvSpPr>
        <p:spPr bwMode="auto">
          <a:xfrm>
            <a:off x="2709346" y="805495"/>
            <a:ext cx="6332248" cy="6332248"/>
          </a:xfrm>
          <a:prstGeom prst="ellipse">
            <a:avLst/>
          </a:prstGeom>
          <a:solidFill>
            <a:schemeClr val="bg1">
              <a:lumMod val="75000"/>
              <a:alpha val="67000"/>
            </a:schemeClr>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eaLnBrk="0" fontAlgn="base" hangingPunct="0">
              <a:spcBef>
                <a:spcPct val="0"/>
              </a:spcBef>
              <a:spcAft>
                <a:spcPct val="0"/>
              </a:spcAft>
            </a:pPr>
            <a:endParaRPr lang="de-DE" sz="2533" b="1" dirty="0">
              <a:solidFill>
                <a:srgbClr val="3C3737"/>
              </a:solidFill>
              <a:latin typeface="Garamond" pitchFamily="18" charset="0"/>
            </a:endParaRPr>
          </a:p>
        </p:txBody>
      </p:sp>
      <p:sp>
        <p:nvSpPr>
          <p:cNvPr id="2" name="Titel 1"/>
          <p:cNvSpPr>
            <a:spLocks noGrp="1"/>
          </p:cNvSpPr>
          <p:nvPr>
            <p:ph type="title"/>
          </p:nvPr>
        </p:nvSpPr>
        <p:spPr/>
        <p:txBody>
          <a:bodyPr/>
          <a:lstStyle/>
          <a:p>
            <a:r>
              <a:rPr lang="de-DE" dirty="0" smtClean="0"/>
              <a:t>Die </a:t>
            </a:r>
            <a:r>
              <a:rPr lang="de-DE" dirty="0" err="1" smtClean="0"/>
              <a:t>Oikeiosis</a:t>
            </a:r>
            <a:r>
              <a:rPr lang="de-DE" dirty="0" smtClean="0"/>
              <a:t>-Lehre</a:t>
            </a:r>
            <a:endParaRPr lang="de-DE" dirty="0"/>
          </a:p>
        </p:txBody>
      </p:sp>
      <p:sp>
        <p:nvSpPr>
          <p:cNvPr id="4" name="Inhaltsplatzhalter 3"/>
          <p:cNvSpPr>
            <a:spLocks noGrp="1"/>
          </p:cNvSpPr>
          <p:nvPr>
            <p:ph sz="quarter" idx="10"/>
          </p:nvPr>
        </p:nvSpPr>
        <p:spPr/>
        <p:txBody>
          <a:bodyPr/>
          <a:lstStyle/>
          <a:p>
            <a:endParaRPr lang="de-DE" dirty="0"/>
          </a:p>
        </p:txBody>
      </p:sp>
      <p:sp>
        <p:nvSpPr>
          <p:cNvPr id="5" name="Ellipse 4"/>
          <p:cNvSpPr/>
          <p:nvPr/>
        </p:nvSpPr>
        <p:spPr bwMode="auto">
          <a:xfrm>
            <a:off x="3309812" y="1393094"/>
            <a:ext cx="5065798" cy="5065798"/>
          </a:xfrm>
          <a:prstGeom prst="ellipse">
            <a:avLst/>
          </a:prstGeom>
          <a:solidFill>
            <a:srgbClr val="FFFF00">
              <a:alpha val="67000"/>
            </a:srgbClr>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eaLnBrk="0" fontAlgn="base" hangingPunct="0">
              <a:spcBef>
                <a:spcPct val="0"/>
              </a:spcBef>
              <a:spcAft>
                <a:spcPct val="0"/>
              </a:spcAft>
            </a:pPr>
            <a:r>
              <a:rPr lang="de-DE" sz="2533" b="1" dirty="0">
                <a:solidFill>
                  <a:srgbClr val="3C3737"/>
                </a:solidFill>
                <a:latin typeface="Garamond" pitchFamily="18" charset="0"/>
              </a:rPr>
              <a:t>c</a:t>
            </a:r>
          </a:p>
        </p:txBody>
      </p:sp>
      <p:sp>
        <p:nvSpPr>
          <p:cNvPr id="6" name="Ellipse 5"/>
          <p:cNvSpPr/>
          <p:nvPr/>
        </p:nvSpPr>
        <p:spPr bwMode="auto">
          <a:xfrm>
            <a:off x="3955075" y="2010471"/>
            <a:ext cx="3799349" cy="3799349"/>
          </a:xfrm>
          <a:prstGeom prst="ellipse">
            <a:avLst/>
          </a:prstGeom>
          <a:solidFill>
            <a:srgbClr val="66FF33"/>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eaLnBrk="0" fontAlgn="base" hangingPunct="0">
              <a:spcBef>
                <a:spcPct val="0"/>
              </a:spcBef>
              <a:spcAft>
                <a:spcPct val="0"/>
              </a:spcAft>
            </a:pPr>
            <a:endParaRPr lang="de-DE" sz="2533" b="1" dirty="0">
              <a:solidFill>
                <a:srgbClr val="3C3737"/>
              </a:solidFill>
              <a:latin typeface="Garamond" pitchFamily="18" charset="0"/>
            </a:endParaRPr>
          </a:p>
        </p:txBody>
      </p:sp>
      <p:sp>
        <p:nvSpPr>
          <p:cNvPr id="7" name="Ellipse 6"/>
          <p:cNvSpPr/>
          <p:nvPr/>
        </p:nvSpPr>
        <p:spPr bwMode="auto">
          <a:xfrm>
            <a:off x="4558222" y="2627021"/>
            <a:ext cx="2532899" cy="2532899"/>
          </a:xfrm>
          <a:prstGeom prst="ellipse">
            <a:avLst/>
          </a:prstGeom>
          <a:solidFill>
            <a:srgbClr val="FF6600"/>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eaLnBrk="0" fontAlgn="base" hangingPunct="0">
              <a:spcBef>
                <a:spcPct val="0"/>
              </a:spcBef>
              <a:spcAft>
                <a:spcPct val="0"/>
              </a:spcAft>
            </a:pPr>
            <a:endParaRPr lang="de-DE" sz="2533" b="1" dirty="0">
              <a:solidFill>
                <a:srgbClr val="3C3737"/>
              </a:solidFill>
              <a:latin typeface="Garamond" pitchFamily="18" charset="0"/>
            </a:endParaRPr>
          </a:p>
        </p:txBody>
      </p:sp>
      <p:sp>
        <p:nvSpPr>
          <p:cNvPr id="8" name="Legende mit Linie 2 7"/>
          <p:cNvSpPr/>
          <p:nvPr/>
        </p:nvSpPr>
        <p:spPr bwMode="auto">
          <a:xfrm>
            <a:off x="8340085" y="1234708"/>
            <a:ext cx="1755827" cy="308275"/>
          </a:xfrm>
          <a:prstGeom prst="borderCallout2">
            <a:avLst>
              <a:gd name="adj1" fmla="val 18750"/>
              <a:gd name="adj2" fmla="val 461"/>
              <a:gd name="adj3" fmla="val 18750"/>
              <a:gd name="adj4" fmla="val -16667"/>
              <a:gd name="adj5" fmla="val 187631"/>
              <a:gd name="adj6" fmla="val -133873"/>
            </a:avLst>
          </a:prstGeom>
          <a:noFill/>
          <a:ln w="9525" cap="flat" cmpd="sng" algn="ctr">
            <a:solidFill>
              <a:schemeClr val="accent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eaLnBrk="0" fontAlgn="base" hangingPunct="0">
              <a:spcBef>
                <a:spcPct val="0"/>
              </a:spcBef>
              <a:spcAft>
                <a:spcPct val="0"/>
              </a:spcAft>
            </a:pPr>
            <a:r>
              <a:rPr lang="de-DE" sz="1970" b="1" dirty="0">
                <a:solidFill>
                  <a:srgbClr val="3C3737"/>
                </a:solidFill>
                <a:latin typeface="Garamond" pitchFamily="18" charset="0"/>
              </a:rPr>
              <a:t>Alle Menschen</a:t>
            </a:r>
          </a:p>
        </p:txBody>
      </p:sp>
      <p:sp>
        <p:nvSpPr>
          <p:cNvPr id="9" name="Ellipse 8"/>
          <p:cNvSpPr/>
          <p:nvPr/>
        </p:nvSpPr>
        <p:spPr bwMode="auto">
          <a:xfrm>
            <a:off x="5194072" y="3259118"/>
            <a:ext cx="1266450" cy="1266450"/>
          </a:xfrm>
          <a:prstGeom prst="ellipse">
            <a:avLst/>
          </a:prstGeom>
          <a:solidFill>
            <a:srgbClr val="FF66CC"/>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eaLnBrk="0" fontAlgn="base" hangingPunct="0">
              <a:spcBef>
                <a:spcPct val="0"/>
              </a:spcBef>
              <a:spcAft>
                <a:spcPct val="0"/>
              </a:spcAft>
            </a:pPr>
            <a:endParaRPr lang="de-DE" sz="2533" b="1" dirty="0">
              <a:solidFill>
                <a:srgbClr val="3C3737"/>
              </a:solidFill>
              <a:latin typeface="Garamond" pitchFamily="18" charset="0"/>
            </a:endParaRPr>
          </a:p>
        </p:txBody>
      </p:sp>
      <p:sp>
        <p:nvSpPr>
          <p:cNvPr id="11" name="Legende mit Linie 2 10"/>
          <p:cNvSpPr/>
          <p:nvPr/>
        </p:nvSpPr>
        <p:spPr bwMode="auto">
          <a:xfrm>
            <a:off x="8125633" y="788648"/>
            <a:ext cx="1193426" cy="305058"/>
          </a:xfrm>
          <a:prstGeom prst="borderCallout2">
            <a:avLst>
              <a:gd name="adj1" fmla="val 18750"/>
              <a:gd name="adj2" fmla="val 292"/>
              <a:gd name="adj3" fmla="val 18750"/>
              <a:gd name="adj4" fmla="val -16667"/>
              <a:gd name="adj5" fmla="val 134074"/>
              <a:gd name="adj6" fmla="val -171515"/>
            </a:avLst>
          </a:prstGeom>
          <a:noFill/>
          <a:ln w="9525" cap="flat" cmpd="sng" algn="ctr">
            <a:solidFill>
              <a:schemeClr val="accent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eaLnBrk="0" fontAlgn="base" hangingPunct="0">
              <a:spcBef>
                <a:spcPct val="0"/>
              </a:spcBef>
              <a:spcAft>
                <a:spcPct val="0"/>
              </a:spcAft>
            </a:pPr>
            <a:r>
              <a:rPr lang="de-DE" sz="1970" b="1" dirty="0">
                <a:solidFill>
                  <a:srgbClr val="3C3737"/>
                </a:solidFill>
                <a:latin typeface="Garamond" pitchFamily="18" charset="0"/>
              </a:rPr>
              <a:t>Götter</a:t>
            </a:r>
          </a:p>
        </p:txBody>
      </p:sp>
      <p:sp>
        <p:nvSpPr>
          <p:cNvPr id="12" name="Legende mit Linie 2 11"/>
          <p:cNvSpPr/>
          <p:nvPr/>
        </p:nvSpPr>
        <p:spPr bwMode="auto">
          <a:xfrm>
            <a:off x="8756436" y="1637878"/>
            <a:ext cx="1527658" cy="601002"/>
          </a:xfrm>
          <a:prstGeom prst="borderCallout2">
            <a:avLst>
              <a:gd name="adj1" fmla="val 18750"/>
              <a:gd name="adj2" fmla="val -367"/>
              <a:gd name="adj3" fmla="val 18750"/>
              <a:gd name="adj4" fmla="val -16667"/>
              <a:gd name="adj5" fmla="val 130390"/>
              <a:gd name="adj6" fmla="val -189427"/>
            </a:avLst>
          </a:prstGeom>
          <a:noFill/>
          <a:ln w="9525" cap="flat" cmpd="sng" algn="ctr">
            <a:solidFill>
              <a:schemeClr val="accent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eaLnBrk="0" fontAlgn="base" hangingPunct="0">
              <a:spcBef>
                <a:spcPct val="0"/>
              </a:spcBef>
              <a:spcAft>
                <a:spcPct val="0"/>
              </a:spcAft>
            </a:pPr>
            <a:r>
              <a:rPr lang="de-DE" sz="1970" b="1" dirty="0">
                <a:solidFill>
                  <a:srgbClr val="3C3737"/>
                </a:solidFill>
                <a:latin typeface="Garamond" pitchFamily="18" charset="0"/>
              </a:rPr>
              <a:t>Polis</a:t>
            </a:r>
          </a:p>
          <a:p>
            <a:pPr algn="ctr" eaLnBrk="0" fontAlgn="base" hangingPunct="0">
              <a:spcBef>
                <a:spcPct val="0"/>
              </a:spcBef>
              <a:spcAft>
                <a:spcPct val="0"/>
              </a:spcAft>
            </a:pPr>
            <a:r>
              <a:rPr lang="de-DE" sz="1970" b="1" dirty="0">
                <a:solidFill>
                  <a:srgbClr val="3C3737"/>
                </a:solidFill>
                <a:latin typeface="Garamond" pitchFamily="18" charset="0"/>
              </a:rPr>
              <a:t>(Gesellschaft)</a:t>
            </a:r>
          </a:p>
        </p:txBody>
      </p:sp>
      <p:sp>
        <p:nvSpPr>
          <p:cNvPr id="14" name="Legende mit Linie 2 13"/>
          <p:cNvSpPr/>
          <p:nvPr/>
        </p:nvSpPr>
        <p:spPr bwMode="auto">
          <a:xfrm>
            <a:off x="8897974" y="2324125"/>
            <a:ext cx="1476190" cy="609580"/>
          </a:xfrm>
          <a:prstGeom prst="borderCallout2">
            <a:avLst>
              <a:gd name="adj1" fmla="val 18750"/>
              <a:gd name="adj2" fmla="val -367"/>
              <a:gd name="adj3" fmla="val 18750"/>
              <a:gd name="adj4" fmla="val -16667"/>
              <a:gd name="adj5" fmla="val 129414"/>
              <a:gd name="adj6" fmla="val -201227"/>
            </a:avLst>
          </a:prstGeom>
          <a:noFill/>
          <a:ln w="9525" cap="flat" cmpd="sng" algn="ctr">
            <a:solidFill>
              <a:schemeClr val="accent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eaLnBrk="0" fontAlgn="base" hangingPunct="0">
              <a:spcBef>
                <a:spcPct val="0"/>
              </a:spcBef>
              <a:spcAft>
                <a:spcPct val="0"/>
              </a:spcAft>
            </a:pPr>
            <a:r>
              <a:rPr lang="de-DE" sz="1970" b="1" dirty="0">
                <a:solidFill>
                  <a:srgbClr val="3C3737"/>
                </a:solidFill>
                <a:latin typeface="Garamond" pitchFamily="18" charset="0"/>
              </a:rPr>
              <a:t>Mutter und Familie</a:t>
            </a:r>
          </a:p>
        </p:txBody>
      </p:sp>
      <p:sp>
        <p:nvSpPr>
          <p:cNvPr id="15" name="Legende mit Linie 2 14"/>
          <p:cNvSpPr/>
          <p:nvPr/>
        </p:nvSpPr>
        <p:spPr bwMode="auto">
          <a:xfrm>
            <a:off x="9206785" y="3216246"/>
            <a:ext cx="1051575" cy="605291"/>
          </a:xfrm>
          <a:prstGeom prst="borderCallout2">
            <a:avLst>
              <a:gd name="adj1" fmla="val 18750"/>
              <a:gd name="adj2" fmla="val -367"/>
              <a:gd name="adj3" fmla="val 7081"/>
              <a:gd name="adj4" fmla="val -17236"/>
              <a:gd name="adj5" fmla="val 64875"/>
              <a:gd name="adj6" fmla="val -310240"/>
            </a:avLst>
          </a:prstGeom>
          <a:noFill/>
          <a:ln w="9525" cap="flat" cmpd="sng" algn="ctr">
            <a:solidFill>
              <a:schemeClr val="accent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eaLnBrk="0" fontAlgn="base" hangingPunct="0">
              <a:spcBef>
                <a:spcPct val="0"/>
              </a:spcBef>
              <a:spcAft>
                <a:spcPct val="0"/>
              </a:spcAft>
            </a:pPr>
            <a:r>
              <a:rPr lang="de-DE" sz="1970" b="1" dirty="0">
                <a:solidFill>
                  <a:srgbClr val="3C3737"/>
                </a:solidFill>
                <a:latin typeface="Garamond" pitchFamily="18" charset="0"/>
              </a:rPr>
              <a:t>Körper-teile</a:t>
            </a:r>
          </a:p>
        </p:txBody>
      </p:sp>
      <p:sp>
        <p:nvSpPr>
          <p:cNvPr id="16" name="Ellipse 15"/>
          <p:cNvSpPr/>
          <p:nvPr/>
        </p:nvSpPr>
        <p:spPr bwMode="auto">
          <a:xfrm>
            <a:off x="5702731" y="3764485"/>
            <a:ext cx="253290" cy="253290"/>
          </a:xfrm>
          <a:prstGeom prst="ellipse">
            <a:avLst/>
          </a:prstGeom>
          <a:solidFill>
            <a:srgbClr val="0033CC"/>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eaLnBrk="0" fontAlgn="base" hangingPunct="0">
              <a:spcBef>
                <a:spcPct val="0"/>
              </a:spcBef>
              <a:spcAft>
                <a:spcPct val="0"/>
              </a:spcAft>
            </a:pPr>
            <a:endParaRPr lang="de-DE" sz="2533" b="1" dirty="0">
              <a:solidFill>
                <a:srgbClr val="3C3737"/>
              </a:solidFill>
              <a:latin typeface="Garamond" pitchFamily="18" charset="0"/>
            </a:endParaRPr>
          </a:p>
        </p:txBody>
      </p:sp>
      <p:sp>
        <p:nvSpPr>
          <p:cNvPr id="17" name="Legende mit Linie 2 16"/>
          <p:cNvSpPr/>
          <p:nvPr/>
        </p:nvSpPr>
        <p:spPr bwMode="auto">
          <a:xfrm>
            <a:off x="8537381" y="5716757"/>
            <a:ext cx="1952587" cy="613869"/>
          </a:xfrm>
          <a:prstGeom prst="borderCallout2">
            <a:avLst>
              <a:gd name="adj1" fmla="val 83728"/>
              <a:gd name="adj2" fmla="val -367"/>
              <a:gd name="adj3" fmla="val 73248"/>
              <a:gd name="adj4" fmla="val -25893"/>
              <a:gd name="adj5" fmla="val -286035"/>
              <a:gd name="adj6" fmla="val -139313"/>
            </a:avLst>
          </a:prstGeom>
          <a:noFill/>
          <a:ln w="9525" cap="flat" cmpd="sng" algn="ctr">
            <a:solidFill>
              <a:schemeClr val="accent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eaLnBrk="0" fontAlgn="base" hangingPunct="0">
              <a:spcBef>
                <a:spcPct val="0"/>
              </a:spcBef>
              <a:spcAft>
                <a:spcPct val="0"/>
              </a:spcAft>
            </a:pPr>
            <a:r>
              <a:rPr lang="de-DE" sz="1970" b="1" dirty="0">
                <a:solidFill>
                  <a:srgbClr val="3C3737"/>
                </a:solidFill>
                <a:latin typeface="Garamond" pitchFamily="18" charset="0"/>
              </a:rPr>
              <a:t>Wahrnehmung des Säuglings</a:t>
            </a:r>
          </a:p>
        </p:txBody>
      </p:sp>
    </p:spTree>
    <p:extLst>
      <p:ext uri="{BB962C8B-B14F-4D97-AF65-F5344CB8AC3E}">
        <p14:creationId xmlns:p14="http://schemas.microsoft.com/office/powerpoint/2010/main" val="3434537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16"/>
                                        </p:tgtEl>
                                        <p:attrNameLst>
                                          <p:attrName>style.visibility</p:attrName>
                                        </p:attrNameLst>
                                      </p:cBhvr>
                                      <p:to>
                                        <p:strVal val="visible"/>
                                      </p:to>
                                    </p:set>
                                    <p:anim calcmode="lin" valueType="num">
                                      <p:cBhvr>
                                        <p:cTn id="7" dur="1000" fill="hold"/>
                                        <p:tgtEl>
                                          <p:spTgt spid="16"/>
                                        </p:tgtEl>
                                        <p:attrNameLst>
                                          <p:attrName>ppt_w</p:attrName>
                                        </p:attrNameLst>
                                      </p:cBhvr>
                                      <p:tavLst>
                                        <p:tav tm="0">
                                          <p:val>
                                            <p:fltVal val="0"/>
                                          </p:val>
                                        </p:tav>
                                        <p:tav tm="100000">
                                          <p:val>
                                            <p:strVal val="#ppt_w"/>
                                          </p:val>
                                        </p:tav>
                                      </p:tavLst>
                                    </p:anim>
                                    <p:anim calcmode="lin" valueType="num">
                                      <p:cBhvr>
                                        <p:cTn id="8" dur="1000" fill="hold"/>
                                        <p:tgtEl>
                                          <p:spTgt spid="16"/>
                                        </p:tgtEl>
                                        <p:attrNameLst>
                                          <p:attrName>ppt_h</p:attrName>
                                        </p:attrNameLst>
                                      </p:cBhvr>
                                      <p:tavLst>
                                        <p:tav tm="0">
                                          <p:val>
                                            <p:fltVal val="0"/>
                                          </p:val>
                                        </p:tav>
                                        <p:tav tm="100000">
                                          <p:val>
                                            <p:strVal val="#ppt_h"/>
                                          </p:val>
                                        </p:tav>
                                      </p:tavLst>
                                    </p:anim>
                                    <p:anim calcmode="lin" valueType="num">
                                      <p:cBhvr>
                                        <p:cTn id="9" dur="1000" fill="hold"/>
                                        <p:tgtEl>
                                          <p:spTgt spid="16"/>
                                        </p:tgtEl>
                                        <p:attrNameLst>
                                          <p:attrName>style.rotation</p:attrName>
                                        </p:attrNameLst>
                                      </p:cBhvr>
                                      <p:tavLst>
                                        <p:tav tm="0">
                                          <p:val>
                                            <p:fltVal val="90"/>
                                          </p:val>
                                        </p:tav>
                                        <p:tav tm="100000">
                                          <p:val>
                                            <p:fltVal val="0"/>
                                          </p:val>
                                        </p:tav>
                                      </p:tavLst>
                                    </p:anim>
                                    <p:animEffect transition="in" filter="fade">
                                      <p:cBhvr>
                                        <p:cTn id="10" dur="1000"/>
                                        <p:tgtEl>
                                          <p:spTgt spid="16"/>
                                        </p:tgtEl>
                                      </p:cBhvr>
                                    </p:animEffect>
                                  </p:childTnLst>
                                </p:cTn>
                              </p:par>
                            </p:childTnLst>
                          </p:cTn>
                        </p:par>
                        <p:par>
                          <p:cTn id="11" fill="hold">
                            <p:stCondLst>
                              <p:cond delay="1000"/>
                            </p:stCondLst>
                            <p:childTnLst>
                              <p:par>
                                <p:cTn id="12" presetID="3" presetClass="entr" presetSubtype="10" fill="hold" grpId="0" nodeType="after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blinds(horizontal)">
                                      <p:cBhvr>
                                        <p:cTn id="14" dur="500"/>
                                        <p:tgtEl>
                                          <p:spTgt spid="17"/>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iterate type="lt">
                                    <p:tmPct val="5000"/>
                                  </p:iterate>
                                  <p:childTnLst>
                                    <p:set>
                                      <p:cBhvr>
                                        <p:cTn id="18" dur="1" fill="hold">
                                          <p:stCondLst>
                                            <p:cond delay="0"/>
                                          </p:stCondLst>
                                        </p:cTn>
                                        <p:tgtEl>
                                          <p:spTgt spid="9"/>
                                        </p:tgtEl>
                                        <p:attrNameLst>
                                          <p:attrName>style.visibility</p:attrName>
                                        </p:attrNameLst>
                                      </p:cBhvr>
                                      <p:to>
                                        <p:strVal val="visible"/>
                                      </p:to>
                                    </p:set>
                                    <p:anim calcmode="lin" valueType="num">
                                      <p:cBhvr>
                                        <p:cTn id="19" dur="1000" fill="hold"/>
                                        <p:tgtEl>
                                          <p:spTgt spid="9"/>
                                        </p:tgtEl>
                                        <p:attrNameLst>
                                          <p:attrName>ppt_w</p:attrName>
                                        </p:attrNameLst>
                                      </p:cBhvr>
                                      <p:tavLst>
                                        <p:tav tm="0">
                                          <p:val>
                                            <p:fltVal val="0"/>
                                          </p:val>
                                        </p:tav>
                                        <p:tav tm="100000">
                                          <p:val>
                                            <p:strVal val="#ppt_w"/>
                                          </p:val>
                                        </p:tav>
                                      </p:tavLst>
                                    </p:anim>
                                    <p:anim calcmode="lin" valueType="num">
                                      <p:cBhvr>
                                        <p:cTn id="20" dur="1000" fill="hold"/>
                                        <p:tgtEl>
                                          <p:spTgt spid="9"/>
                                        </p:tgtEl>
                                        <p:attrNameLst>
                                          <p:attrName>ppt_h</p:attrName>
                                        </p:attrNameLst>
                                      </p:cBhvr>
                                      <p:tavLst>
                                        <p:tav tm="0">
                                          <p:val>
                                            <p:fltVal val="0"/>
                                          </p:val>
                                        </p:tav>
                                        <p:tav tm="100000">
                                          <p:val>
                                            <p:strVal val="#ppt_h"/>
                                          </p:val>
                                        </p:tav>
                                      </p:tavLst>
                                    </p:anim>
                                    <p:anim calcmode="lin" valueType="num">
                                      <p:cBhvr>
                                        <p:cTn id="21" dur="1000" fill="hold"/>
                                        <p:tgtEl>
                                          <p:spTgt spid="9"/>
                                        </p:tgtEl>
                                        <p:attrNameLst>
                                          <p:attrName>style.rotation</p:attrName>
                                        </p:attrNameLst>
                                      </p:cBhvr>
                                      <p:tavLst>
                                        <p:tav tm="0">
                                          <p:val>
                                            <p:fltVal val="90"/>
                                          </p:val>
                                        </p:tav>
                                        <p:tav tm="100000">
                                          <p:val>
                                            <p:fltVal val="0"/>
                                          </p:val>
                                        </p:tav>
                                      </p:tavLst>
                                    </p:anim>
                                    <p:animEffect transition="in" filter="fade">
                                      <p:cBhvr>
                                        <p:cTn id="22" dur="1000"/>
                                        <p:tgtEl>
                                          <p:spTgt spid="9"/>
                                        </p:tgtEl>
                                      </p:cBhvr>
                                    </p:animEffect>
                                  </p:childTnLst>
                                </p:cTn>
                              </p:par>
                            </p:childTnLst>
                          </p:cTn>
                        </p:par>
                        <p:par>
                          <p:cTn id="23" fill="hold">
                            <p:stCondLst>
                              <p:cond delay="1000"/>
                            </p:stCondLst>
                            <p:childTnLst>
                              <p:par>
                                <p:cTn id="24" presetID="3" presetClass="entr" presetSubtype="10" fill="hold" grpId="0" nodeType="after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blinds(horizontal)">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iterate type="lt">
                                    <p:tmPct val="5000"/>
                                  </p:iterate>
                                  <p:childTnLst>
                                    <p:set>
                                      <p:cBhvr>
                                        <p:cTn id="30" dur="1" fill="hold">
                                          <p:stCondLst>
                                            <p:cond delay="0"/>
                                          </p:stCondLst>
                                        </p:cTn>
                                        <p:tgtEl>
                                          <p:spTgt spid="7"/>
                                        </p:tgtEl>
                                        <p:attrNameLst>
                                          <p:attrName>style.visibility</p:attrName>
                                        </p:attrNameLst>
                                      </p:cBhvr>
                                      <p:to>
                                        <p:strVal val="visible"/>
                                      </p:to>
                                    </p:set>
                                    <p:anim calcmode="lin" valueType="num">
                                      <p:cBhvr>
                                        <p:cTn id="31" dur="1000" fill="hold"/>
                                        <p:tgtEl>
                                          <p:spTgt spid="7"/>
                                        </p:tgtEl>
                                        <p:attrNameLst>
                                          <p:attrName>ppt_w</p:attrName>
                                        </p:attrNameLst>
                                      </p:cBhvr>
                                      <p:tavLst>
                                        <p:tav tm="0">
                                          <p:val>
                                            <p:fltVal val="0"/>
                                          </p:val>
                                        </p:tav>
                                        <p:tav tm="100000">
                                          <p:val>
                                            <p:strVal val="#ppt_w"/>
                                          </p:val>
                                        </p:tav>
                                      </p:tavLst>
                                    </p:anim>
                                    <p:anim calcmode="lin" valueType="num">
                                      <p:cBhvr>
                                        <p:cTn id="32" dur="1000" fill="hold"/>
                                        <p:tgtEl>
                                          <p:spTgt spid="7"/>
                                        </p:tgtEl>
                                        <p:attrNameLst>
                                          <p:attrName>ppt_h</p:attrName>
                                        </p:attrNameLst>
                                      </p:cBhvr>
                                      <p:tavLst>
                                        <p:tav tm="0">
                                          <p:val>
                                            <p:fltVal val="0"/>
                                          </p:val>
                                        </p:tav>
                                        <p:tav tm="100000">
                                          <p:val>
                                            <p:strVal val="#ppt_h"/>
                                          </p:val>
                                        </p:tav>
                                      </p:tavLst>
                                    </p:anim>
                                    <p:anim calcmode="lin" valueType="num">
                                      <p:cBhvr>
                                        <p:cTn id="33" dur="1000" fill="hold"/>
                                        <p:tgtEl>
                                          <p:spTgt spid="7"/>
                                        </p:tgtEl>
                                        <p:attrNameLst>
                                          <p:attrName>style.rotation</p:attrName>
                                        </p:attrNameLst>
                                      </p:cBhvr>
                                      <p:tavLst>
                                        <p:tav tm="0">
                                          <p:val>
                                            <p:fltVal val="90"/>
                                          </p:val>
                                        </p:tav>
                                        <p:tav tm="100000">
                                          <p:val>
                                            <p:fltVal val="0"/>
                                          </p:val>
                                        </p:tav>
                                      </p:tavLst>
                                    </p:anim>
                                    <p:animEffect transition="in" filter="fade">
                                      <p:cBhvr>
                                        <p:cTn id="34" dur="1000"/>
                                        <p:tgtEl>
                                          <p:spTgt spid="7"/>
                                        </p:tgtEl>
                                      </p:cBhvr>
                                    </p:animEffect>
                                  </p:childTnLst>
                                </p:cTn>
                              </p:par>
                            </p:childTnLst>
                          </p:cTn>
                        </p:par>
                        <p:par>
                          <p:cTn id="35" fill="hold">
                            <p:stCondLst>
                              <p:cond delay="1000"/>
                            </p:stCondLst>
                            <p:childTnLst>
                              <p:par>
                                <p:cTn id="36" presetID="3" presetClass="entr" presetSubtype="10" fill="hold" grpId="0" nodeType="after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blinds(horizontal)">
                                      <p:cBhvr>
                                        <p:cTn id="38" dur="500"/>
                                        <p:tgtEl>
                                          <p:spTgt spid="14"/>
                                        </p:tgtEl>
                                      </p:cBhvr>
                                    </p:animEffect>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grpId="0" nodeType="clickEffect">
                                  <p:stCondLst>
                                    <p:cond delay="0"/>
                                  </p:stCondLst>
                                  <p:iterate type="lt">
                                    <p:tmPct val="5000"/>
                                  </p:iterate>
                                  <p:childTnLst>
                                    <p:set>
                                      <p:cBhvr>
                                        <p:cTn id="42" dur="1" fill="hold">
                                          <p:stCondLst>
                                            <p:cond delay="0"/>
                                          </p:stCondLst>
                                        </p:cTn>
                                        <p:tgtEl>
                                          <p:spTgt spid="6"/>
                                        </p:tgtEl>
                                        <p:attrNameLst>
                                          <p:attrName>style.visibility</p:attrName>
                                        </p:attrNameLst>
                                      </p:cBhvr>
                                      <p:to>
                                        <p:strVal val="visible"/>
                                      </p:to>
                                    </p:set>
                                    <p:anim calcmode="lin" valueType="num">
                                      <p:cBhvr>
                                        <p:cTn id="43" dur="1000" fill="hold"/>
                                        <p:tgtEl>
                                          <p:spTgt spid="6"/>
                                        </p:tgtEl>
                                        <p:attrNameLst>
                                          <p:attrName>ppt_w</p:attrName>
                                        </p:attrNameLst>
                                      </p:cBhvr>
                                      <p:tavLst>
                                        <p:tav tm="0">
                                          <p:val>
                                            <p:fltVal val="0"/>
                                          </p:val>
                                        </p:tav>
                                        <p:tav tm="100000">
                                          <p:val>
                                            <p:strVal val="#ppt_w"/>
                                          </p:val>
                                        </p:tav>
                                      </p:tavLst>
                                    </p:anim>
                                    <p:anim calcmode="lin" valueType="num">
                                      <p:cBhvr>
                                        <p:cTn id="44" dur="1000" fill="hold"/>
                                        <p:tgtEl>
                                          <p:spTgt spid="6"/>
                                        </p:tgtEl>
                                        <p:attrNameLst>
                                          <p:attrName>ppt_h</p:attrName>
                                        </p:attrNameLst>
                                      </p:cBhvr>
                                      <p:tavLst>
                                        <p:tav tm="0">
                                          <p:val>
                                            <p:fltVal val="0"/>
                                          </p:val>
                                        </p:tav>
                                        <p:tav tm="100000">
                                          <p:val>
                                            <p:strVal val="#ppt_h"/>
                                          </p:val>
                                        </p:tav>
                                      </p:tavLst>
                                    </p:anim>
                                    <p:anim calcmode="lin" valueType="num">
                                      <p:cBhvr>
                                        <p:cTn id="45" dur="1000" fill="hold"/>
                                        <p:tgtEl>
                                          <p:spTgt spid="6"/>
                                        </p:tgtEl>
                                        <p:attrNameLst>
                                          <p:attrName>style.rotation</p:attrName>
                                        </p:attrNameLst>
                                      </p:cBhvr>
                                      <p:tavLst>
                                        <p:tav tm="0">
                                          <p:val>
                                            <p:fltVal val="90"/>
                                          </p:val>
                                        </p:tav>
                                        <p:tav tm="100000">
                                          <p:val>
                                            <p:fltVal val="0"/>
                                          </p:val>
                                        </p:tav>
                                      </p:tavLst>
                                    </p:anim>
                                    <p:animEffect transition="in" filter="fade">
                                      <p:cBhvr>
                                        <p:cTn id="46" dur="1000"/>
                                        <p:tgtEl>
                                          <p:spTgt spid="6"/>
                                        </p:tgtEl>
                                      </p:cBhvr>
                                    </p:animEffect>
                                  </p:childTnLst>
                                </p:cTn>
                              </p:par>
                            </p:childTnLst>
                          </p:cTn>
                        </p:par>
                        <p:par>
                          <p:cTn id="47" fill="hold">
                            <p:stCondLst>
                              <p:cond delay="1000"/>
                            </p:stCondLst>
                            <p:childTnLst>
                              <p:par>
                                <p:cTn id="48" presetID="3" presetClass="entr" presetSubtype="10" fill="hold" grpId="0" nodeType="after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blinds(horizontal)">
                                      <p:cBhvr>
                                        <p:cTn id="50" dur="500"/>
                                        <p:tgtEl>
                                          <p:spTgt spid="12"/>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iterate type="lt">
                                    <p:tmPct val="5000"/>
                                  </p:iterate>
                                  <p:childTnLst>
                                    <p:set>
                                      <p:cBhvr>
                                        <p:cTn id="54" dur="1" fill="hold">
                                          <p:stCondLst>
                                            <p:cond delay="0"/>
                                          </p:stCondLst>
                                        </p:cTn>
                                        <p:tgtEl>
                                          <p:spTgt spid="5"/>
                                        </p:tgtEl>
                                        <p:attrNameLst>
                                          <p:attrName>style.visibility</p:attrName>
                                        </p:attrNameLst>
                                      </p:cBhvr>
                                      <p:to>
                                        <p:strVal val="visible"/>
                                      </p:to>
                                    </p:set>
                                    <p:anim calcmode="lin" valueType="num">
                                      <p:cBhvr>
                                        <p:cTn id="55" dur="1000" fill="hold"/>
                                        <p:tgtEl>
                                          <p:spTgt spid="5"/>
                                        </p:tgtEl>
                                        <p:attrNameLst>
                                          <p:attrName>ppt_w</p:attrName>
                                        </p:attrNameLst>
                                      </p:cBhvr>
                                      <p:tavLst>
                                        <p:tav tm="0">
                                          <p:val>
                                            <p:fltVal val="0"/>
                                          </p:val>
                                        </p:tav>
                                        <p:tav tm="100000">
                                          <p:val>
                                            <p:strVal val="#ppt_w"/>
                                          </p:val>
                                        </p:tav>
                                      </p:tavLst>
                                    </p:anim>
                                    <p:anim calcmode="lin" valueType="num">
                                      <p:cBhvr>
                                        <p:cTn id="56" dur="1000" fill="hold"/>
                                        <p:tgtEl>
                                          <p:spTgt spid="5"/>
                                        </p:tgtEl>
                                        <p:attrNameLst>
                                          <p:attrName>ppt_h</p:attrName>
                                        </p:attrNameLst>
                                      </p:cBhvr>
                                      <p:tavLst>
                                        <p:tav tm="0">
                                          <p:val>
                                            <p:fltVal val="0"/>
                                          </p:val>
                                        </p:tav>
                                        <p:tav tm="100000">
                                          <p:val>
                                            <p:strVal val="#ppt_h"/>
                                          </p:val>
                                        </p:tav>
                                      </p:tavLst>
                                    </p:anim>
                                    <p:anim calcmode="lin" valueType="num">
                                      <p:cBhvr>
                                        <p:cTn id="57" dur="1000" fill="hold"/>
                                        <p:tgtEl>
                                          <p:spTgt spid="5"/>
                                        </p:tgtEl>
                                        <p:attrNameLst>
                                          <p:attrName>style.rotation</p:attrName>
                                        </p:attrNameLst>
                                      </p:cBhvr>
                                      <p:tavLst>
                                        <p:tav tm="0">
                                          <p:val>
                                            <p:fltVal val="90"/>
                                          </p:val>
                                        </p:tav>
                                        <p:tav tm="100000">
                                          <p:val>
                                            <p:fltVal val="0"/>
                                          </p:val>
                                        </p:tav>
                                      </p:tavLst>
                                    </p:anim>
                                    <p:animEffect transition="in" filter="fade">
                                      <p:cBhvr>
                                        <p:cTn id="58" dur="1000"/>
                                        <p:tgtEl>
                                          <p:spTgt spid="5"/>
                                        </p:tgtEl>
                                      </p:cBhvr>
                                    </p:animEffect>
                                  </p:childTnLst>
                                </p:cTn>
                              </p:par>
                            </p:childTnLst>
                          </p:cTn>
                        </p:par>
                        <p:par>
                          <p:cTn id="59" fill="hold">
                            <p:stCondLst>
                              <p:cond delay="1000"/>
                            </p:stCondLst>
                            <p:childTnLst>
                              <p:par>
                                <p:cTn id="60" presetID="3" presetClass="entr" presetSubtype="10" fill="hold" grpId="0" nodeType="afterEffect">
                                  <p:stCondLst>
                                    <p:cond delay="0"/>
                                  </p:stCondLst>
                                  <p:childTnLst>
                                    <p:set>
                                      <p:cBhvr>
                                        <p:cTn id="61" dur="1" fill="hold">
                                          <p:stCondLst>
                                            <p:cond delay="0"/>
                                          </p:stCondLst>
                                        </p:cTn>
                                        <p:tgtEl>
                                          <p:spTgt spid="8"/>
                                        </p:tgtEl>
                                        <p:attrNameLst>
                                          <p:attrName>style.visibility</p:attrName>
                                        </p:attrNameLst>
                                      </p:cBhvr>
                                      <p:to>
                                        <p:strVal val="visible"/>
                                      </p:to>
                                    </p:set>
                                    <p:animEffect transition="in" filter="blinds(horizontal)">
                                      <p:cBhvr>
                                        <p:cTn id="62" dur="500"/>
                                        <p:tgtEl>
                                          <p:spTgt spid="8"/>
                                        </p:tgtEl>
                                      </p:cBhvr>
                                    </p:animEffect>
                                  </p:childTnLst>
                                </p:cTn>
                              </p:par>
                            </p:childTnLst>
                          </p:cTn>
                        </p:par>
                      </p:childTnLst>
                    </p:cTn>
                  </p:par>
                  <p:par>
                    <p:cTn id="63" fill="hold">
                      <p:stCondLst>
                        <p:cond delay="indefinite"/>
                      </p:stCondLst>
                      <p:childTnLst>
                        <p:par>
                          <p:cTn id="64" fill="hold">
                            <p:stCondLst>
                              <p:cond delay="0"/>
                            </p:stCondLst>
                            <p:childTnLst>
                              <p:par>
                                <p:cTn id="65" presetID="31" presetClass="entr" presetSubtype="0" fill="hold" grpId="0" nodeType="clickEffect">
                                  <p:stCondLst>
                                    <p:cond delay="0"/>
                                  </p:stCondLst>
                                  <p:iterate type="lt">
                                    <p:tmPct val="5000"/>
                                  </p:iterate>
                                  <p:childTnLst>
                                    <p:set>
                                      <p:cBhvr>
                                        <p:cTn id="66" dur="1" fill="hold">
                                          <p:stCondLst>
                                            <p:cond delay="0"/>
                                          </p:stCondLst>
                                        </p:cTn>
                                        <p:tgtEl>
                                          <p:spTgt spid="18"/>
                                        </p:tgtEl>
                                        <p:attrNameLst>
                                          <p:attrName>style.visibility</p:attrName>
                                        </p:attrNameLst>
                                      </p:cBhvr>
                                      <p:to>
                                        <p:strVal val="visible"/>
                                      </p:to>
                                    </p:set>
                                    <p:anim calcmode="lin" valueType="num">
                                      <p:cBhvr>
                                        <p:cTn id="67" dur="1000" fill="hold"/>
                                        <p:tgtEl>
                                          <p:spTgt spid="18"/>
                                        </p:tgtEl>
                                        <p:attrNameLst>
                                          <p:attrName>ppt_w</p:attrName>
                                        </p:attrNameLst>
                                      </p:cBhvr>
                                      <p:tavLst>
                                        <p:tav tm="0">
                                          <p:val>
                                            <p:fltVal val="0"/>
                                          </p:val>
                                        </p:tav>
                                        <p:tav tm="100000">
                                          <p:val>
                                            <p:strVal val="#ppt_w"/>
                                          </p:val>
                                        </p:tav>
                                      </p:tavLst>
                                    </p:anim>
                                    <p:anim calcmode="lin" valueType="num">
                                      <p:cBhvr>
                                        <p:cTn id="68" dur="1000" fill="hold"/>
                                        <p:tgtEl>
                                          <p:spTgt spid="18"/>
                                        </p:tgtEl>
                                        <p:attrNameLst>
                                          <p:attrName>ppt_h</p:attrName>
                                        </p:attrNameLst>
                                      </p:cBhvr>
                                      <p:tavLst>
                                        <p:tav tm="0">
                                          <p:val>
                                            <p:fltVal val="0"/>
                                          </p:val>
                                        </p:tav>
                                        <p:tav tm="100000">
                                          <p:val>
                                            <p:strVal val="#ppt_h"/>
                                          </p:val>
                                        </p:tav>
                                      </p:tavLst>
                                    </p:anim>
                                    <p:anim calcmode="lin" valueType="num">
                                      <p:cBhvr>
                                        <p:cTn id="69" dur="1000" fill="hold"/>
                                        <p:tgtEl>
                                          <p:spTgt spid="18"/>
                                        </p:tgtEl>
                                        <p:attrNameLst>
                                          <p:attrName>style.rotation</p:attrName>
                                        </p:attrNameLst>
                                      </p:cBhvr>
                                      <p:tavLst>
                                        <p:tav tm="0">
                                          <p:val>
                                            <p:fltVal val="90"/>
                                          </p:val>
                                        </p:tav>
                                        <p:tav tm="100000">
                                          <p:val>
                                            <p:fltVal val="0"/>
                                          </p:val>
                                        </p:tav>
                                      </p:tavLst>
                                    </p:anim>
                                    <p:animEffect transition="in" filter="fade">
                                      <p:cBhvr>
                                        <p:cTn id="70" dur="1000"/>
                                        <p:tgtEl>
                                          <p:spTgt spid="18"/>
                                        </p:tgtEl>
                                      </p:cBhvr>
                                    </p:animEffect>
                                  </p:childTnLst>
                                </p:cTn>
                              </p:par>
                            </p:childTnLst>
                          </p:cTn>
                        </p:par>
                        <p:par>
                          <p:cTn id="71" fill="hold">
                            <p:stCondLst>
                              <p:cond delay="1000"/>
                            </p:stCondLst>
                            <p:childTnLst>
                              <p:par>
                                <p:cTn id="72" presetID="3" presetClass="entr" presetSubtype="10" fill="hold" grpId="0" nodeType="afterEffect">
                                  <p:stCondLst>
                                    <p:cond delay="0"/>
                                  </p:stCondLst>
                                  <p:childTnLst>
                                    <p:set>
                                      <p:cBhvr>
                                        <p:cTn id="73" dur="1" fill="hold">
                                          <p:stCondLst>
                                            <p:cond delay="0"/>
                                          </p:stCondLst>
                                        </p:cTn>
                                        <p:tgtEl>
                                          <p:spTgt spid="11"/>
                                        </p:tgtEl>
                                        <p:attrNameLst>
                                          <p:attrName>style.visibility</p:attrName>
                                        </p:attrNameLst>
                                      </p:cBhvr>
                                      <p:to>
                                        <p:strVal val="visible"/>
                                      </p:to>
                                    </p:set>
                                    <p:animEffect transition="in" filter="blinds(horizontal)">
                                      <p:cBhvr>
                                        <p:cTn id="7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5" grpId="0" animBg="1"/>
      <p:bldP spid="6" grpId="0" animBg="1"/>
      <p:bldP spid="7" grpId="0" animBg="1"/>
      <p:bldP spid="8" grpId="0" animBg="1"/>
      <p:bldP spid="9" grpId="0" animBg="1"/>
      <p:bldP spid="11" grpId="0" animBg="1"/>
      <p:bldP spid="12" grpId="0" animBg="1"/>
      <p:bldP spid="14" grpId="0" animBg="1"/>
      <p:bldP spid="15" grpId="0" animBg="1"/>
      <p:bldP spid="16" grpId="0" animBg="1"/>
      <p:bldP spid="1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hteck 3"/>
          <p:cNvSpPr>
            <a:spLocks noChangeArrowheads="1"/>
          </p:cNvSpPr>
          <p:nvPr/>
        </p:nvSpPr>
        <p:spPr bwMode="auto">
          <a:xfrm>
            <a:off x="1521581" y="0"/>
            <a:ext cx="9148840" cy="15158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fontAlgn="base" hangingPunct="0">
              <a:spcBef>
                <a:spcPct val="0"/>
              </a:spcBef>
              <a:spcAft>
                <a:spcPct val="0"/>
              </a:spcAft>
            </a:pPr>
            <a:endParaRPr lang="de-DE" sz="985" b="1">
              <a:solidFill>
                <a:srgbClr val="3C3737"/>
              </a:solidFill>
            </a:endParaRPr>
          </a:p>
        </p:txBody>
      </p:sp>
      <p:pic>
        <p:nvPicPr>
          <p:cNvPr id="4099" name="Picture 5" descr="C:\Users\Johannes\Desktop\Hochschul-Gelb.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1581" y="0"/>
            <a:ext cx="914884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Rectangle 2"/>
          <p:cNvSpPr txBox="1">
            <a:spLocks noChangeArrowheads="1"/>
          </p:cNvSpPr>
          <p:nvPr/>
        </p:nvSpPr>
        <p:spPr bwMode="auto">
          <a:xfrm>
            <a:off x="1836951" y="257343"/>
            <a:ext cx="8451936" cy="26692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26645" tIns="75987" rIns="0" bIns="0" numCol="1" anchor="t" anchorCtr="0" compatLnSpc="1">
            <a:prstTxWarp prst="textNoShape">
              <a:avLst/>
            </a:prstTxWarp>
          </a:bodyPr>
          <a:lstStyle/>
          <a:p>
            <a:pPr defTabSz="914795" fontAlgn="base">
              <a:spcBef>
                <a:spcPct val="0"/>
              </a:spcBef>
              <a:spcAft>
                <a:spcPct val="0"/>
              </a:spcAft>
              <a:tabLst>
                <a:tab pos="2274141" algn="l"/>
              </a:tabLst>
              <a:defRPr/>
            </a:pPr>
            <a:r>
              <a:rPr lang="de-DE" sz="4222" b="1" kern="0" dirty="0">
                <a:solidFill>
                  <a:srgbClr val="3C3737"/>
                </a:solidFill>
                <a:latin typeface="Garamond" pitchFamily="18" charset="0"/>
                <a:cs typeface="Arial" charset="0"/>
              </a:rPr>
              <a:t>4. Menschliche Beziehungen: Freundschaft und Liebe </a:t>
            </a:r>
          </a:p>
        </p:txBody>
      </p:sp>
      <p:sp>
        <p:nvSpPr>
          <p:cNvPr id="6" name="Textfeld 5"/>
          <p:cNvSpPr txBox="1">
            <a:spLocks noChangeArrowheads="1"/>
          </p:cNvSpPr>
          <p:nvPr/>
        </p:nvSpPr>
        <p:spPr bwMode="auto">
          <a:xfrm>
            <a:off x="2293056" y="1621259"/>
            <a:ext cx="8119709" cy="52366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620713" indent="-620713" defTabSz="879475" eaLnBrk="0" hangingPunct="0">
              <a:defRPr sz="1400" b="1">
                <a:solidFill>
                  <a:schemeClr val="tx1"/>
                </a:solidFill>
                <a:latin typeface="Verdana" charset="0"/>
                <a:ea typeface="MS PGothic" charset="0"/>
                <a:cs typeface="MS PGothic" charset="0"/>
              </a:defRPr>
            </a:lvl1pPr>
            <a:lvl2pPr marL="742950" indent="-285750" defTabSz="879475" eaLnBrk="0" hangingPunct="0">
              <a:defRPr sz="1400" b="1">
                <a:solidFill>
                  <a:schemeClr val="tx1"/>
                </a:solidFill>
                <a:latin typeface="Verdana" charset="0"/>
                <a:ea typeface="MS PGothic" charset="0"/>
                <a:cs typeface="MS PGothic" charset="0"/>
              </a:defRPr>
            </a:lvl2pPr>
            <a:lvl3pPr marL="1143000" indent="-228600" defTabSz="879475" eaLnBrk="0" hangingPunct="0">
              <a:defRPr sz="1400" b="1">
                <a:solidFill>
                  <a:schemeClr val="tx1"/>
                </a:solidFill>
                <a:latin typeface="Verdana" charset="0"/>
                <a:ea typeface="MS PGothic" charset="0"/>
                <a:cs typeface="MS PGothic" charset="0"/>
              </a:defRPr>
            </a:lvl3pPr>
            <a:lvl4pPr marL="1600200" indent="-228600" defTabSz="879475" eaLnBrk="0" hangingPunct="0">
              <a:defRPr sz="1400" b="1">
                <a:solidFill>
                  <a:schemeClr val="tx1"/>
                </a:solidFill>
                <a:latin typeface="Verdana" charset="0"/>
                <a:ea typeface="MS PGothic" charset="0"/>
                <a:cs typeface="MS PGothic" charset="0"/>
              </a:defRPr>
            </a:lvl4pPr>
            <a:lvl5pPr marL="2057400" indent="-228600" defTabSz="879475" eaLnBrk="0" hangingPunct="0">
              <a:defRPr sz="1400" b="1">
                <a:solidFill>
                  <a:schemeClr val="tx1"/>
                </a:solidFill>
                <a:latin typeface="Verdana" charset="0"/>
                <a:ea typeface="MS PGothic" charset="0"/>
                <a:cs typeface="MS PGothic" charset="0"/>
              </a:defRPr>
            </a:lvl5pPr>
            <a:lvl6pPr marL="25146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6pPr>
            <a:lvl7pPr marL="29718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7pPr>
            <a:lvl8pPr marL="34290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8pPr>
            <a:lvl9pPr marL="38862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9pPr>
          </a:lstStyle>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4.1 	Der Mensch als </a:t>
            </a:r>
            <a:r>
              <a:rPr lang="de-DE" sz="2674" b="0" dirty="0" err="1">
                <a:solidFill>
                  <a:srgbClr val="000000"/>
                </a:solidFill>
                <a:latin typeface="Garamond" pitchFamily="18" charset="0"/>
              </a:rPr>
              <a:t>zoon</a:t>
            </a:r>
            <a:r>
              <a:rPr lang="de-DE" sz="2674" b="0" dirty="0">
                <a:solidFill>
                  <a:srgbClr val="000000"/>
                </a:solidFill>
                <a:latin typeface="Garamond" pitchFamily="18" charset="0"/>
              </a:rPr>
              <a:t> </a:t>
            </a:r>
            <a:r>
              <a:rPr lang="de-DE" sz="2674" b="0" dirty="0" err="1">
                <a:solidFill>
                  <a:srgbClr val="000000"/>
                </a:solidFill>
                <a:latin typeface="Garamond" pitchFamily="18" charset="0"/>
              </a:rPr>
              <a:t>politikon</a:t>
            </a:r>
            <a:endParaRPr lang="de-DE" sz="2674" b="0" dirty="0">
              <a:solidFill>
                <a:srgbClr val="000000"/>
              </a:solidFill>
              <a:latin typeface="Garamond" pitchFamily="18" charset="0"/>
            </a:endParaRP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4.2 	Der Mensch als Wolf: Die Sophistik, Hobbes u. Nietzsche</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4.3 	Eine </a:t>
            </a:r>
            <a:r>
              <a:rPr lang="de-DE" sz="2674" b="0" dirty="0" err="1">
                <a:solidFill>
                  <a:srgbClr val="000000"/>
                </a:solidFill>
                <a:latin typeface="Garamond" pitchFamily="18" charset="0"/>
              </a:rPr>
              <a:t>organizistische</a:t>
            </a:r>
            <a:r>
              <a:rPr lang="de-DE" sz="2674" b="0" dirty="0">
                <a:solidFill>
                  <a:srgbClr val="000000"/>
                </a:solidFill>
                <a:latin typeface="Garamond" pitchFamily="18" charset="0"/>
              </a:rPr>
              <a:t> oder eine solitäre Anthropologie?</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4.4 	Eine andere Form der Argumentation: Die Stoiker</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4.5 	Die drei Arten der Freundschaft</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4.6 	Kritik am </a:t>
            </a:r>
            <a:r>
              <a:rPr lang="de-DE" sz="2674" b="0" dirty="0" err="1">
                <a:solidFill>
                  <a:srgbClr val="000000"/>
                </a:solidFill>
                <a:latin typeface="Garamond" pitchFamily="18" charset="0"/>
              </a:rPr>
              <a:t>Emotivismus</a:t>
            </a:r>
            <a:endParaRPr lang="de-DE" sz="2674" b="0" dirty="0">
              <a:solidFill>
                <a:srgbClr val="000000"/>
              </a:solidFill>
              <a:latin typeface="Garamond" pitchFamily="18" charset="0"/>
            </a:endParaRP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4.7 	Kritik am Utilitarismus</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4.8 	Das Modell der Freundschaft</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4.9 	</a:t>
            </a:r>
            <a:r>
              <a:rPr lang="de-DE" sz="2674" b="0" dirty="0" err="1">
                <a:solidFill>
                  <a:srgbClr val="000000"/>
                </a:solidFill>
                <a:latin typeface="Garamond" pitchFamily="18" charset="0"/>
              </a:rPr>
              <a:t>Misamoristen</a:t>
            </a:r>
            <a:endParaRPr lang="de-DE" sz="2674" b="0" dirty="0">
              <a:solidFill>
                <a:srgbClr val="000000"/>
              </a:solidFill>
              <a:latin typeface="Garamond" pitchFamily="18" charset="0"/>
            </a:endParaRPr>
          </a:p>
        </p:txBody>
      </p:sp>
    </p:spTree>
    <p:extLst>
      <p:ext uri="{BB962C8B-B14F-4D97-AF65-F5344CB8AC3E}">
        <p14:creationId xmlns:p14="http://schemas.microsoft.com/office/powerpoint/2010/main" val="952246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 calcmode="lin" valueType="num">
                                      <p:cBhvr additive="base">
                                        <p:cTn id="3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 calcmode="lin" valueType="num">
                                      <p:cBhvr additive="base">
                                        <p:cTn id="3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3" presetClass="exit" presetSubtype="10" fill="hold" grpId="0" nodeType="clickEffect">
                                  <p:stCondLst>
                                    <p:cond delay="0"/>
                                  </p:stCondLst>
                                  <p:childTnLst>
                                    <p:animEffect transition="out" filter="blinds(horizontal)">
                                      <p:cBhvr>
                                        <p:cTn id="44" dur="500"/>
                                        <p:tgtEl>
                                          <p:spTgt spid="7"/>
                                        </p:tgtEl>
                                      </p:cBhvr>
                                    </p:animEffect>
                                    <p:set>
                                      <p:cBhvr>
                                        <p:cTn id="45" dur="1" fill="hold">
                                          <p:stCondLst>
                                            <p:cond delay="499"/>
                                          </p:stCondLst>
                                        </p:cTn>
                                        <p:tgtEl>
                                          <p:spTgt spid="7"/>
                                        </p:tgtEl>
                                        <p:attrNameLst>
                                          <p:attrName>style.visibility</p:attrName>
                                        </p:attrNameLst>
                                      </p:cBhvr>
                                      <p:to>
                                        <p:strVal val="hidden"/>
                                      </p:to>
                                    </p:set>
                                  </p:childTnLst>
                                </p:cTn>
                              </p:par>
                              <p:par>
                                <p:cTn id="46" presetID="2" presetClass="exit" presetSubtype="4" fill="hold" nodeType="withEffect">
                                  <p:stCondLst>
                                    <p:cond delay="0"/>
                                  </p:stCondLst>
                                  <p:childTnLst>
                                    <p:anim calcmode="lin" valueType="num">
                                      <p:cBhvr additive="base">
                                        <p:cTn id="47" dur="500"/>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8" dur="500"/>
                                        <p:tgtEl>
                                          <p:spTgt spid="6">
                                            <p:txEl>
                                              <p:pRg st="0" end="0"/>
                                            </p:txEl>
                                          </p:spTgt>
                                        </p:tgtEl>
                                        <p:attrNameLst>
                                          <p:attrName>ppt_y</p:attrName>
                                        </p:attrNameLst>
                                      </p:cBhvr>
                                      <p:tavLst>
                                        <p:tav tm="0">
                                          <p:val>
                                            <p:strVal val="ppt_y"/>
                                          </p:val>
                                        </p:tav>
                                        <p:tav tm="100000">
                                          <p:val>
                                            <p:strVal val="1+ppt_h/2"/>
                                          </p:val>
                                        </p:tav>
                                      </p:tavLst>
                                    </p:anim>
                                    <p:set>
                                      <p:cBhvr>
                                        <p:cTn id="49" dur="1" fill="hold">
                                          <p:stCondLst>
                                            <p:cond delay="499"/>
                                          </p:stCondLst>
                                        </p:cTn>
                                        <p:tgtEl>
                                          <p:spTgt spid="6">
                                            <p:txEl>
                                              <p:pRg st="0" end="0"/>
                                            </p:txEl>
                                          </p:spTgt>
                                        </p:tgtEl>
                                        <p:attrNameLst>
                                          <p:attrName>style.visibility</p:attrName>
                                        </p:attrNameLst>
                                      </p:cBhvr>
                                      <p:to>
                                        <p:strVal val="hidden"/>
                                      </p:to>
                                    </p:set>
                                  </p:childTnLst>
                                </p:cTn>
                              </p:par>
                              <p:par>
                                <p:cTn id="50" presetID="2" presetClass="exit" presetSubtype="4" fill="hold" nodeType="withEffect">
                                  <p:stCondLst>
                                    <p:cond delay="0"/>
                                  </p:stCondLst>
                                  <p:childTnLst>
                                    <p:anim calcmode="lin" valueType="num">
                                      <p:cBhvr additive="base">
                                        <p:cTn id="51" dur="500"/>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2" dur="500"/>
                                        <p:tgtEl>
                                          <p:spTgt spid="6">
                                            <p:txEl>
                                              <p:pRg st="1" end="1"/>
                                            </p:txEl>
                                          </p:spTgt>
                                        </p:tgtEl>
                                        <p:attrNameLst>
                                          <p:attrName>ppt_y</p:attrName>
                                        </p:attrNameLst>
                                      </p:cBhvr>
                                      <p:tavLst>
                                        <p:tav tm="0">
                                          <p:val>
                                            <p:strVal val="ppt_y"/>
                                          </p:val>
                                        </p:tav>
                                        <p:tav tm="100000">
                                          <p:val>
                                            <p:strVal val="1+ppt_h/2"/>
                                          </p:val>
                                        </p:tav>
                                      </p:tavLst>
                                    </p:anim>
                                    <p:set>
                                      <p:cBhvr>
                                        <p:cTn id="53" dur="1" fill="hold">
                                          <p:stCondLst>
                                            <p:cond delay="499"/>
                                          </p:stCondLst>
                                        </p:cTn>
                                        <p:tgtEl>
                                          <p:spTgt spid="6">
                                            <p:txEl>
                                              <p:pRg st="1" end="1"/>
                                            </p:txEl>
                                          </p:spTgt>
                                        </p:tgtEl>
                                        <p:attrNameLst>
                                          <p:attrName>style.visibility</p:attrName>
                                        </p:attrNameLst>
                                      </p:cBhvr>
                                      <p:to>
                                        <p:strVal val="hidden"/>
                                      </p:to>
                                    </p:set>
                                  </p:childTnLst>
                                </p:cTn>
                              </p:par>
                              <p:par>
                                <p:cTn id="54" presetID="2" presetClass="exit" presetSubtype="4" fill="hold" nodeType="withEffect">
                                  <p:stCondLst>
                                    <p:cond delay="0"/>
                                  </p:stCondLst>
                                  <p:childTnLst>
                                    <p:anim calcmode="lin" valueType="num">
                                      <p:cBhvr additive="base">
                                        <p:cTn id="55" dur="500"/>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6" dur="500"/>
                                        <p:tgtEl>
                                          <p:spTgt spid="6">
                                            <p:txEl>
                                              <p:pRg st="2" end="2"/>
                                            </p:txEl>
                                          </p:spTgt>
                                        </p:tgtEl>
                                        <p:attrNameLst>
                                          <p:attrName>ppt_y</p:attrName>
                                        </p:attrNameLst>
                                      </p:cBhvr>
                                      <p:tavLst>
                                        <p:tav tm="0">
                                          <p:val>
                                            <p:strVal val="ppt_y"/>
                                          </p:val>
                                        </p:tav>
                                        <p:tav tm="100000">
                                          <p:val>
                                            <p:strVal val="1+ppt_h/2"/>
                                          </p:val>
                                        </p:tav>
                                      </p:tavLst>
                                    </p:anim>
                                    <p:set>
                                      <p:cBhvr>
                                        <p:cTn id="57" dur="1" fill="hold">
                                          <p:stCondLst>
                                            <p:cond delay="499"/>
                                          </p:stCondLst>
                                        </p:cTn>
                                        <p:tgtEl>
                                          <p:spTgt spid="6">
                                            <p:txEl>
                                              <p:pRg st="2" end="2"/>
                                            </p:txEl>
                                          </p:spTgt>
                                        </p:tgtEl>
                                        <p:attrNameLst>
                                          <p:attrName>style.visibility</p:attrName>
                                        </p:attrNameLst>
                                      </p:cBhvr>
                                      <p:to>
                                        <p:strVal val="hidden"/>
                                      </p:to>
                                    </p:set>
                                  </p:childTnLst>
                                </p:cTn>
                              </p:par>
                              <p:par>
                                <p:cTn id="58" presetID="2" presetClass="exit" presetSubtype="4" fill="hold" nodeType="withEffect">
                                  <p:stCondLst>
                                    <p:cond delay="0"/>
                                  </p:stCondLst>
                                  <p:childTnLst>
                                    <p:anim calcmode="lin" valueType="num">
                                      <p:cBhvr additive="base">
                                        <p:cTn id="59" dur="500"/>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60" dur="500"/>
                                        <p:tgtEl>
                                          <p:spTgt spid="6">
                                            <p:txEl>
                                              <p:pRg st="3" end="3"/>
                                            </p:txEl>
                                          </p:spTgt>
                                        </p:tgtEl>
                                        <p:attrNameLst>
                                          <p:attrName>ppt_y</p:attrName>
                                        </p:attrNameLst>
                                      </p:cBhvr>
                                      <p:tavLst>
                                        <p:tav tm="0">
                                          <p:val>
                                            <p:strVal val="ppt_y"/>
                                          </p:val>
                                        </p:tav>
                                        <p:tav tm="100000">
                                          <p:val>
                                            <p:strVal val="1+ppt_h/2"/>
                                          </p:val>
                                        </p:tav>
                                      </p:tavLst>
                                    </p:anim>
                                    <p:set>
                                      <p:cBhvr>
                                        <p:cTn id="61" dur="1" fill="hold">
                                          <p:stCondLst>
                                            <p:cond delay="499"/>
                                          </p:stCondLst>
                                        </p:cTn>
                                        <p:tgtEl>
                                          <p:spTgt spid="6">
                                            <p:txEl>
                                              <p:pRg st="3" end="3"/>
                                            </p:txEl>
                                          </p:spTgt>
                                        </p:tgtEl>
                                        <p:attrNameLst>
                                          <p:attrName>style.visibility</p:attrName>
                                        </p:attrNameLst>
                                      </p:cBhvr>
                                      <p:to>
                                        <p:strVal val="hidden"/>
                                      </p:to>
                                    </p:set>
                                  </p:childTnLst>
                                </p:cTn>
                              </p:par>
                              <p:par>
                                <p:cTn id="62" presetID="2" presetClass="exit" presetSubtype="4" fill="hold" nodeType="withEffect">
                                  <p:stCondLst>
                                    <p:cond delay="0"/>
                                  </p:stCondLst>
                                  <p:childTnLst>
                                    <p:anim calcmode="lin" valueType="num">
                                      <p:cBhvr additive="base">
                                        <p:cTn id="63" dur="500"/>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64" dur="500"/>
                                        <p:tgtEl>
                                          <p:spTgt spid="6">
                                            <p:txEl>
                                              <p:pRg st="5" end="5"/>
                                            </p:txEl>
                                          </p:spTgt>
                                        </p:tgtEl>
                                        <p:attrNameLst>
                                          <p:attrName>ppt_y</p:attrName>
                                        </p:attrNameLst>
                                      </p:cBhvr>
                                      <p:tavLst>
                                        <p:tav tm="0">
                                          <p:val>
                                            <p:strVal val="ppt_y"/>
                                          </p:val>
                                        </p:tav>
                                        <p:tav tm="100000">
                                          <p:val>
                                            <p:strVal val="1+ppt_h/2"/>
                                          </p:val>
                                        </p:tav>
                                      </p:tavLst>
                                    </p:anim>
                                    <p:set>
                                      <p:cBhvr>
                                        <p:cTn id="65" dur="1" fill="hold">
                                          <p:stCondLst>
                                            <p:cond delay="499"/>
                                          </p:stCondLst>
                                        </p:cTn>
                                        <p:tgtEl>
                                          <p:spTgt spid="6">
                                            <p:txEl>
                                              <p:pRg st="5" end="5"/>
                                            </p:txEl>
                                          </p:spTgt>
                                        </p:tgtEl>
                                        <p:attrNameLst>
                                          <p:attrName>style.visibility</p:attrName>
                                        </p:attrNameLst>
                                      </p:cBhvr>
                                      <p:to>
                                        <p:strVal val="hidden"/>
                                      </p:to>
                                    </p:set>
                                  </p:childTnLst>
                                </p:cTn>
                              </p:par>
                              <p:par>
                                <p:cTn id="66" presetID="2" presetClass="exit" presetSubtype="4" fill="hold" nodeType="withEffect">
                                  <p:stCondLst>
                                    <p:cond delay="0"/>
                                  </p:stCondLst>
                                  <p:childTnLst>
                                    <p:anim calcmode="lin" valueType="num">
                                      <p:cBhvr additive="base">
                                        <p:cTn id="67" dur="500"/>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68" dur="500"/>
                                        <p:tgtEl>
                                          <p:spTgt spid="6">
                                            <p:txEl>
                                              <p:pRg st="6" end="6"/>
                                            </p:txEl>
                                          </p:spTgt>
                                        </p:tgtEl>
                                        <p:attrNameLst>
                                          <p:attrName>ppt_y</p:attrName>
                                        </p:attrNameLst>
                                      </p:cBhvr>
                                      <p:tavLst>
                                        <p:tav tm="0">
                                          <p:val>
                                            <p:strVal val="ppt_y"/>
                                          </p:val>
                                        </p:tav>
                                        <p:tav tm="100000">
                                          <p:val>
                                            <p:strVal val="1+ppt_h/2"/>
                                          </p:val>
                                        </p:tav>
                                      </p:tavLst>
                                    </p:anim>
                                    <p:set>
                                      <p:cBhvr>
                                        <p:cTn id="69" dur="1" fill="hold">
                                          <p:stCondLst>
                                            <p:cond delay="499"/>
                                          </p:stCondLst>
                                        </p:cTn>
                                        <p:tgtEl>
                                          <p:spTgt spid="6">
                                            <p:txEl>
                                              <p:pRg st="6" end="6"/>
                                            </p:txEl>
                                          </p:spTgt>
                                        </p:tgtEl>
                                        <p:attrNameLst>
                                          <p:attrName>style.visibility</p:attrName>
                                        </p:attrNameLst>
                                      </p:cBhvr>
                                      <p:to>
                                        <p:strVal val="hidden"/>
                                      </p:to>
                                    </p:set>
                                  </p:childTnLst>
                                </p:cTn>
                              </p:par>
                              <p:par>
                                <p:cTn id="70" presetID="2" presetClass="exit" presetSubtype="4" fill="hold" nodeType="withEffect">
                                  <p:stCondLst>
                                    <p:cond delay="0"/>
                                  </p:stCondLst>
                                  <p:childTnLst>
                                    <p:anim calcmode="lin" valueType="num">
                                      <p:cBhvr additive="base">
                                        <p:cTn id="71" dur="500"/>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72" dur="500"/>
                                        <p:tgtEl>
                                          <p:spTgt spid="6">
                                            <p:txEl>
                                              <p:pRg st="7" end="7"/>
                                            </p:txEl>
                                          </p:spTgt>
                                        </p:tgtEl>
                                        <p:attrNameLst>
                                          <p:attrName>ppt_y</p:attrName>
                                        </p:attrNameLst>
                                      </p:cBhvr>
                                      <p:tavLst>
                                        <p:tav tm="0">
                                          <p:val>
                                            <p:strVal val="ppt_y"/>
                                          </p:val>
                                        </p:tav>
                                        <p:tav tm="100000">
                                          <p:val>
                                            <p:strVal val="1+ppt_h/2"/>
                                          </p:val>
                                        </p:tav>
                                      </p:tavLst>
                                    </p:anim>
                                    <p:set>
                                      <p:cBhvr>
                                        <p:cTn id="73" dur="1" fill="hold">
                                          <p:stCondLst>
                                            <p:cond delay="499"/>
                                          </p:stCondLst>
                                        </p:cTn>
                                        <p:tgtEl>
                                          <p:spTgt spid="6">
                                            <p:txEl>
                                              <p:pRg st="7" end="7"/>
                                            </p:txEl>
                                          </p:spTgt>
                                        </p:tgtEl>
                                        <p:attrNameLst>
                                          <p:attrName>style.visibility</p:attrName>
                                        </p:attrNameLst>
                                      </p:cBhvr>
                                      <p:to>
                                        <p:strVal val="hidden"/>
                                      </p:to>
                                    </p:set>
                                  </p:childTnLst>
                                </p:cTn>
                              </p:par>
                              <p:par>
                                <p:cTn id="74" presetID="2" presetClass="exit" presetSubtype="4" fill="hold" nodeType="withEffect">
                                  <p:stCondLst>
                                    <p:cond delay="0"/>
                                  </p:stCondLst>
                                  <p:childTnLst>
                                    <p:anim calcmode="lin" valueType="num">
                                      <p:cBhvr additive="base">
                                        <p:cTn id="75" dur="500"/>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76" dur="500"/>
                                        <p:tgtEl>
                                          <p:spTgt spid="6">
                                            <p:txEl>
                                              <p:pRg st="8" end="8"/>
                                            </p:txEl>
                                          </p:spTgt>
                                        </p:tgtEl>
                                        <p:attrNameLst>
                                          <p:attrName>ppt_y</p:attrName>
                                        </p:attrNameLst>
                                      </p:cBhvr>
                                      <p:tavLst>
                                        <p:tav tm="0">
                                          <p:val>
                                            <p:strVal val="ppt_y"/>
                                          </p:val>
                                        </p:tav>
                                        <p:tav tm="100000">
                                          <p:val>
                                            <p:strVal val="1+ppt_h/2"/>
                                          </p:val>
                                        </p:tav>
                                      </p:tavLst>
                                    </p:anim>
                                    <p:set>
                                      <p:cBhvr>
                                        <p:cTn id="77" dur="1" fill="hold">
                                          <p:stCondLst>
                                            <p:cond delay="499"/>
                                          </p:stCondLst>
                                        </p:cTn>
                                        <p:tgtEl>
                                          <p:spTgt spid="6">
                                            <p:txEl>
                                              <p:pRg st="8" end="8"/>
                                            </p:txEl>
                                          </p:spTgt>
                                        </p:tgtEl>
                                        <p:attrNameLst>
                                          <p:attrName>style.visibility</p:attrName>
                                        </p:attrNameLst>
                                      </p:cBhvr>
                                      <p:to>
                                        <p:strVal val="hidden"/>
                                      </p:to>
                                    </p:set>
                                  </p:childTnLst>
                                </p:cTn>
                              </p:par>
                              <p:par>
                                <p:cTn id="78" presetID="5" presetClass="emph" presetSubtype="1" nodeType="withEffect">
                                  <p:stCondLst>
                                    <p:cond delay="0"/>
                                  </p:stCondLst>
                                  <p:childTnLst>
                                    <p:set>
                                      <p:cBhvr override="childStyle">
                                        <p:cTn id="79" dur="indefinite"/>
                                        <p:tgtEl>
                                          <p:spTgt spid="6">
                                            <p:txEl>
                                              <p:pRg st="4" end="4"/>
                                            </p:txEl>
                                          </p:spTgt>
                                        </p:tgtEl>
                                        <p:attrNameLst>
                                          <p:attrName>style.fontStyle</p:attrName>
                                        </p:attrNameLst>
                                      </p:cBhvr>
                                      <p:to>
                                        <p:strVal val="normal"/>
                                      </p:to>
                                    </p:set>
                                    <p:set>
                                      <p:cBhvr override="childStyle">
                                        <p:cTn id="80" dur="indefinite"/>
                                        <p:tgtEl>
                                          <p:spTgt spid="6">
                                            <p:txEl>
                                              <p:pRg st="4" end="4"/>
                                            </p:txEl>
                                          </p:spTgt>
                                        </p:tgtEl>
                                        <p:attrNameLst>
                                          <p:attrName>style.fontWeight</p:attrName>
                                        </p:attrNameLst>
                                      </p:cBhvr>
                                      <p:to>
                                        <p:strVal val="bold"/>
                                      </p:to>
                                    </p:set>
                                    <p:set>
                                      <p:cBhvr override="childStyle">
                                        <p:cTn id="81" dur="indefinite"/>
                                        <p:tgtEl>
                                          <p:spTgt spid="6">
                                            <p:txEl>
                                              <p:pRg st="4" end="4"/>
                                            </p:txEl>
                                          </p:spTgt>
                                        </p:tgtEl>
                                        <p:attrNameLst>
                                          <p:attrName>style.textDecorationUnderline</p:attrName>
                                        </p:attrNameLst>
                                      </p:cBhvr>
                                      <p:to>
                                        <p:strVal val="false"/>
                                      </p:to>
                                    </p:set>
                                  </p:childTnLst>
                                </p:cTn>
                              </p:par>
                            </p:childTnLst>
                          </p:cTn>
                        </p:par>
                        <p:par>
                          <p:cTn id="82" fill="hold">
                            <p:stCondLst>
                              <p:cond delay="500"/>
                            </p:stCondLst>
                            <p:childTnLst>
                              <p:par>
                                <p:cTn id="83" presetID="0" presetClass="path" presetSubtype="0" accel="50000" decel="50000" fill="hold" nodeType="afterEffect">
                                  <p:stCondLst>
                                    <p:cond delay="0"/>
                                  </p:stCondLst>
                                  <p:childTnLst>
                                    <p:animMotion origin="layout" path="M 0 0 L 0.04785 -0.12752 " pathEditMode="relative" ptsTypes="AA">
                                      <p:cBhvr>
                                        <p:cTn id="84" dur="2000" fill="hold"/>
                                        <p:tgtEl>
                                          <p:spTgt spid="6">
                                            <p:txEl>
                                              <p:pRg st="4" end="4"/>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4.5 Die drei Arten der Freundschaft</a:t>
            </a:r>
            <a:endParaRPr lang="de-DE" dirty="0"/>
          </a:p>
        </p:txBody>
      </p:sp>
      <p:sp>
        <p:nvSpPr>
          <p:cNvPr id="3" name="Inhaltsplatzhalter 2"/>
          <p:cNvSpPr>
            <a:spLocks noGrp="1"/>
          </p:cNvSpPr>
          <p:nvPr>
            <p:ph idx="1"/>
          </p:nvPr>
        </p:nvSpPr>
        <p:spPr/>
        <p:txBody>
          <a:bodyPr/>
          <a:lstStyle/>
          <a:p>
            <a:pPr marL="308282" indent="-308282">
              <a:buNone/>
            </a:pPr>
            <a:r>
              <a:rPr lang="de-DE" dirty="0" smtClean="0">
                <a:solidFill>
                  <a:srgbClr val="000000"/>
                </a:solidFill>
              </a:rPr>
              <a:t>Unterscheidungskriterium: Was ist der </a:t>
            </a:r>
            <a:r>
              <a:rPr lang="de-DE" i="1" dirty="0" smtClean="0">
                <a:solidFill>
                  <a:srgbClr val="000000"/>
                </a:solidFill>
              </a:rPr>
              <a:t>Grund </a:t>
            </a:r>
            <a:r>
              <a:rPr lang="de-DE" dirty="0" smtClean="0">
                <a:solidFill>
                  <a:srgbClr val="000000"/>
                </a:solidFill>
              </a:rPr>
              <a:t>der Freundschaft?</a:t>
            </a:r>
          </a:p>
          <a:p>
            <a:pPr marL="308282" indent="-308282">
              <a:buFont typeface="Wingdings" pitchFamily="2" charset="2"/>
              <a:buChar char="Ø"/>
            </a:pPr>
            <a:r>
              <a:rPr lang="de-DE" dirty="0" smtClean="0">
                <a:solidFill>
                  <a:srgbClr val="000000"/>
                </a:solidFill>
              </a:rPr>
              <a:t>Lustfreundschaft (im Sinne von Gemeinschaft)</a:t>
            </a:r>
          </a:p>
          <a:p>
            <a:pPr marL="1325838" lvl="2" indent="-287060">
              <a:buFont typeface="Wingdings" pitchFamily="2" charset="2"/>
              <a:buChar char="§"/>
            </a:pPr>
            <a:r>
              <a:rPr lang="de-DE" dirty="0"/>
              <a:t>Grund: Lust (Spaß, Gaudi, Freude)</a:t>
            </a:r>
          </a:p>
          <a:p>
            <a:pPr marL="308282" indent="-308282">
              <a:buFont typeface="Wingdings" pitchFamily="2" charset="2"/>
              <a:buChar char="Ø"/>
            </a:pPr>
            <a:r>
              <a:rPr lang="de-DE" dirty="0" smtClean="0">
                <a:solidFill>
                  <a:srgbClr val="000000"/>
                </a:solidFill>
              </a:rPr>
              <a:t>Nutzenfreundschaft (wie Lustfreundschaft: Gemeinschaft)</a:t>
            </a:r>
          </a:p>
          <a:p>
            <a:pPr marL="1325838" lvl="2" indent="-287060">
              <a:buFont typeface="Wingdings" pitchFamily="2" charset="2"/>
              <a:buChar char="§"/>
            </a:pPr>
            <a:r>
              <a:rPr lang="de-DE" dirty="0"/>
              <a:t>Grund: ‚Geschäft‘, das mir nützt</a:t>
            </a:r>
          </a:p>
          <a:p>
            <a:pPr marL="308282" indent="-308282">
              <a:buFont typeface="Wingdings" pitchFamily="2" charset="2"/>
              <a:buChar char="Ø"/>
            </a:pPr>
            <a:r>
              <a:rPr lang="de-DE" dirty="0" smtClean="0">
                <a:solidFill>
                  <a:srgbClr val="000000"/>
                </a:solidFill>
              </a:rPr>
              <a:t>Charakterfreundschaft (Freundschaft zwischen Guten)</a:t>
            </a:r>
          </a:p>
          <a:p>
            <a:pPr marL="1325838" lvl="2" indent="-287060">
              <a:buFont typeface="Wingdings" pitchFamily="2" charset="2"/>
              <a:buChar char="§"/>
            </a:pPr>
            <a:r>
              <a:rPr lang="de-DE" dirty="0"/>
              <a:t>Grund: Das gute Leben</a:t>
            </a:r>
          </a:p>
        </p:txBody>
      </p:sp>
      <p:sp>
        <p:nvSpPr>
          <p:cNvPr id="4" name="Inhaltsplatzhalter 3"/>
          <p:cNvSpPr>
            <a:spLocks noGrp="1"/>
          </p:cNvSpPr>
          <p:nvPr>
            <p:ph sz="quarter" idx="10"/>
          </p:nvPr>
        </p:nvSpPr>
        <p:spPr/>
        <p:txBody>
          <a:bodyPr/>
          <a:lstStyle/>
          <a:p>
            <a:endParaRPr lang="de-DE"/>
          </a:p>
        </p:txBody>
      </p:sp>
    </p:spTree>
    <p:extLst>
      <p:ext uri="{BB962C8B-B14F-4D97-AF65-F5344CB8AC3E}">
        <p14:creationId xmlns:p14="http://schemas.microsoft.com/office/powerpoint/2010/main" val="1381846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linds(horizontal)">
                                      <p:cBhvr>
                                        <p:cTn id="20" dur="500"/>
                                        <p:tgtEl>
                                          <p:spTgt spid="3">
                                            <p:txEl>
                                              <p:pRg st="3" end="3"/>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iterate type="lt">
                                    <p:tmPct val="0"/>
                                  </p:iterate>
                                  <p:childTnLst>
                                    <p:set>
                                      <p:cBhvr>
                                        <p:cTn id="27" dur="1" fill="hold">
                                          <p:stCondLst>
                                            <p:cond delay="0"/>
                                          </p:stCondLst>
                                        </p:cTn>
                                        <p:tgtEl>
                                          <p:spTgt spid="3">
                                            <p:txEl>
                                              <p:pRg st="5" end="5"/>
                                            </p:txEl>
                                          </p:spTgt>
                                        </p:tgtEl>
                                        <p:attrNameLst>
                                          <p:attrName>style.visibility</p:attrName>
                                        </p:attrNameLst>
                                      </p:cBhvr>
                                      <p:to>
                                        <p:strVal val="visible"/>
                                      </p:to>
                                    </p:set>
                                    <p:animEffect transition="in" filter="blinds(horizontal)">
                                      <p:cBhvr>
                                        <p:cTn id="28" dur="500"/>
                                        <p:tgtEl>
                                          <p:spTgt spid="3">
                                            <p:txEl>
                                              <p:pRg st="5" end="5"/>
                                            </p:txEl>
                                          </p:spTgt>
                                        </p:tgtEl>
                                      </p:cBhvr>
                                    </p:animEffect>
                                  </p:childTnLst>
                                </p:cTn>
                              </p:par>
                            </p:childTnLst>
                          </p:cTn>
                        </p:par>
                        <p:par>
                          <p:cTn id="29" fill="hold">
                            <p:stCondLst>
                              <p:cond delay="500"/>
                            </p:stCondLst>
                            <p:childTnLst>
                              <p:par>
                                <p:cTn id="30" presetID="35" presetClass="emph" presetSubtype="0" repeatCount="3000" fill="hold" nodeType="afterEffect">
                                  <p:stCondLst>
                                    <p:cond delay="0"/>
                                  </p:stCondLst>
                                  <p:iterate type="lt">
                                    <p:tmPct val="0"/>
                                  </p:iterate>
                                  <p:childTnLst>
                                    <p:anim calcmode="discrete" valueType="str">
                                      <p:cBhvr>
                                        <p:cTn id="31" dur="1000" fill="hold"/>
                                        <p:tgtEl>
                                          <p:spTgt spid="3">
                                            <p:txEl>
                                              <p:pRg st="5" end="5"/>
                                            </p:txEl>
                                          </p:spTgt>
                                        </p:tgtEl>
                                        <p:attrNameLst>
                                          <p:attrName>style.visibility</p:attrName>
                                        </p:attrNameLst>
                                      </p:cBhvr>
                                      <p:tavLst>
                                        <p:tav tm="0">
                                          <p:val>
                                            <p:strVal val="hidden"/>
                                          </p:val>
                                        </p:tav>
                                        <p:tav tm="50000">
                                          <p:val>
                                            <p:strVal val="visible"/>
                                          </p:val>
                                        </p:tav>
                                      </p:tavLst>
                                    </p:anim>
                                  </p:childTnLst>
                                </p:cTn>
                              </p:par>
                              <p:par>
                                <p:cTn id="32" presetID="3" presetClass="entr" presetSubtype="10" fill="hold" nodeType="withEffect">
                                  <p:stCondLst>
                                    <p:cond delay="0"/>
                                  </p:stCondLst>
                                  <p:iterate type="lt">
                                    <p:tmPct val="0"/>
                                  </p:iterate>
                                  <p:childTnLst>
                                    <p:set>
                                      <p:cBhvr>
                                        <p:cTn id="33" dur="1" fill="hold">
                                          <p:stCondLst>
                                            <p:cond delay="0"/>
                                          </p:stCondLst>
                                        </p:cTn>
                                        <p:tgtEl>
                                          <p:spTgt spid="3">
                                            <p:txEl>
                                              <p:pRg st="6" end="6"/>
                                            </p:txEl>
                                          </p:spTgt>
                                        </p:tgtEl>
                                        <p:attrNameLst>
                                          <p:attrName>style.visibility</p:attrName>
                                        </p:attrNameLst>
                                      </p:cBhvr>
                                      <p:to>
                                        <p:strVal val="visible"/>
                                      </p:to>
                                    </p:set>
                                    <p:animEffect transition="in" filter="blinds(horizontal)">
                                      <p:cBhvr>
                                        <p:cTn id="3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4.5 Die drei Arten der Freundschaft</a:t>
            </a:r>
            <a:endParaRPr lang="de-DE" dirty="0"/>
          </a:p>
        </p:txBody>
      </p:sp>
      <p:sp>
        <p:nvSpPr>
          <p:cNvPr id="3" name="Inhaltsplatzhalter 2"/>
          <p:cNvSpPr>
            <a:spLocks noGrp="1"/>
          </p:cNvSpPr>
          <p:nvPr>
            <p:ph idx="1"/>
          </p:nvPr>
        </p:nvSpPr>
        <p:spPr>
          <a:xfrm>
            <a:off x="1825387" y="1183776"/>
            <a:ext cx="8649569" cy="5303401"/>
          </a:xfrm>
        </p:spPr>
        <p:txBody>
          <a:bodyPr/>
          <a:lstStyle/>
          <a:p>
            <a:pPr marL="566302" indent="-566302">
              <a:buFont typeface="Wingdings" pitchFamily="2" charset="2"/>
              <a:buChar char="Ø"/>
            </a:pPr>
            <a:r>
              <a:rPr lang="de-DE" dirty="0" smtClean="0"/>
              <a:t>(Etwas künstliche) Trennung</a:t>
            </a:r>
          </a:p>
          <a:p>
            <a:pPr marL="1325838" lvl="2" indent="-287060">
              <a:buFont typeface="Wingdings" pitchFamily="2" charset="2"/>
              <a:buChar char="§"/>
            </a:pPr>
            <a:r>
              <a:rPr lang="de-DE" dirty="0"/>
              <a:t>Liebe (im engen Sinne: inkl. sexueller Komponente, Ausnahme: Eltern)</a:t>
            </a:r>
          </a:p>
          <a:p>
            <a:pPr marL="1325838" lvl="2" indent="-287060">
              <a:buFont typeface="Wingdings" pitchFamily="2" charset="2"/>
              <a:buChar char="§"/>
            </a:pPr>
            <a:r>
              <a:rPr lang="de-DE" dirty="0"/>
              <a:t>Freundschaft</a:t>
            </a:r>
          </a:p>
          <a:p>
            <a:pPr marL="501518" indent="-501518">
              <a:buFont typeface="Wingdings" pitchFamily="2" charset="2"/>
              <a:buChar char="Ø"/>
            </a:pPr>
            <a:r>
              <a:rPr lang="de-DE" dirty="0" smtClean="0"/>
              <a:t>Aristoteles in der Nikomachischen Ethik zur tiefen persönlichen Beziehung</a:t>
            </a:r>
          </a:p>
          <a:p>
            <a:pPr marL="501518" indent="-501518">
              <a:buFont typeface="Wingdings" pitchFamily="2" charset="2"/>
              <a:buChar char="Ø"/>
            </a:pPr>
            <a:r>
              <a:rPr lang="de-DE" dirty="0" smtClean="0"/>
              <a:t>Zufriedenheit mit tiefen persönlichen Beziehungen hängt mit unserer Auffassung und wie wir darüber denken zusammen -&gt; bestimmt, wie wir unsere Beziehungen erleben</a:t>
            </a:r>
          </a:p>
          <a:p>
            <a:pPr>
              <a:buFont typeface="Wingdings" pitchFamily="2" charset="2"/>
              <a:buChar char="v"/>
            </a:pPr>
            <a:r>
              <a:rPr lang="de-DE" dirty="0" smtClean="0"/>
              <a:t>Welche Begriffe sollten wir gebrauchen, wenn wir als Philosophen über Liebe und Freundschaft reflektieren?</a:t>
            </a:r>
          </a:p>
          <a:p>
            <a:pPr>
              <a:buFont typeface="Wingdings" pitchFamily="2" charset="2"/>
              <a:buChar char="v"/>
            </a:pPr>
            <a:r>
              <a:rPr lang="de-DE" dirty="0" smtClean="0"/>
              <a:t>Was ‚begründet‘ eine tiefe persönliche Beziehung?</a:t>
            </a:r>
          </a:p>
        </p:txBody>
      </p:sp>
      <p:sp>
        <p:nvSpPr>
          <p:cNvPr id="4" name="Inhaltsplatzhalter 3"/>
          <p:cNvSpPr>
            <a:spLocks noGrp="1"/>
          </p:cNvSpPr>
          <p:nvPr>
            <p:ph sz="quarter" idx="10"/>
          </p:nvPr>
        </p:nvSpPr>
        <p:spPr>
          <a:xfrm>
            <a:off x="1521580" y="797762"/>
            <a:ext cx="9148840" cy="582774"/>
          </a:xfrm>
        </p:spPr>
        <p:txBody>
          <a:bodyPr/>
          <a:lstStyle/>
          <a:p>
            <a:pPr marL="0" indent="0" algn="ctr"/>
            <a:r>
              <a:rPr lang="de-DE" sz="2322" dirty="0"/>
              <a:t>Ein begrifflicher Rahmen einer Philosophie der Freundschaft und Liebe</a:t>
            </a:r>
            <a:endParaRPr lang="de-DE" sz="2322" dirty="0"/>
          </a:p>
        </p:txBody>
      </p:sp>
    </p:spTree>
    <p:extLst>
      <p:ext uri="{BB962C8B-B14F-4D97-AF65-F5344CB8AC3E}">
        <p14:creationId xmlns:p14="http://schemas.microsoft.com/office/powerpoint/2010/main" val="500726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hteck 3"/>
          <p:cNvSpPr>
            <a:spLocks noChangeArrowheads="1"/>
          </p:cNvSpPr>
          <p:nvPr/>
        </p:nvSpPr>
        <p:spPr bwMode="auto">
          <a:xfrm>
            <a:off x="1521581" y="0"/>
            <a:ext cx="9148840" cy="15158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fontAlgn="base" hangingPunct="0">
              <a:spcBef>
                <a:spcPct val="0"/>
              </a:spcBef>
              <a:spcAft>
                <a:spcPct val="0"/>
              </a:spcAft>
            </a:pPr>
            <a:endParaRPr lang="de-DE" sz="985" b="1">
              <a:solidFill>
                <a:srgbClr val="3C3737"/>
              </a:solidFill>
            </a:endParaRPr>
          </a:p>
        </p:txBody>
      </p:sp>
      <p:pic>
        <p:nvPicPr>
          <p:cNvPr id="4099" name="Picture 5" descr="C:\Users\Johannes\Desktop\Hochschul-Gelb.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1581" y="0"/>
            <a:ext cx="914884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Rectangle 2"/>
          <p:cNvSpPr txBox="1">
            <a:spLocks noChangeArrowheads="1"/>
          </p:cNvSpPr>
          <p:nvPr/>
        </p:nvSpPr>
        <p:spPr bwMode="auto">
          <a:xfrm>
            <a:off x="1836951" y="257343"/>
            <a:ext cx="8451936" cy="26692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26645" tIns="75987" rIns="0" bIns="0" numCol="1" anchor="t" anchorCtr="0" compatLnSpc="1">
            <a:prstTxWarp prst="textNoShape">
              <a:avLst/>
            </a:prstTxWarp>
          </a:bodyPr>
          <a:lstStyle/>
          <a:p>
            <a:pPr defTabSz="914795" fontAlgn="base">
              <a:spcBef>
                <a:spcPct val="0"/>
              </a:spcBef>
              <a:spcAft>
                <a:spcPct val="0"/>
              </a:spcAft>
              <a:tabLst>
                <a:tab pos="2274141" algn="l"/>
              </a:tabLst>
              <a:defRPr/>
            </a:pPr>
            <a:r>
              <a:rPr lang="de-DE" sz="4222" b="1" kern="0" dirty="0">
                <a:solidFill>
                  <a:srgbClr val="3C3737"/>
                </a:solidFill>
                <a:latin typeface="Garamond" pitchFamily="18" charset="0"/>
                <a:cs typeface="Arial" charset="0"/>
              </a:rPr>
              <a:t>4. Menschliche Beziehungen: Freundschaft und Liebe </a:t>
            </a:r>
          </a:p>
        </p:txBody>
      </p:sp>
      <p:sp>
        <p:nvSpPr>
          <p:cNvPr id="6" name="Textfeld 5"/>
          <p:cNvSpPr txBox="1">
            <a:spLocks noChangeArrowheads="1"/>
          </p:cNvSpPr>
          <p:nvPr/>
        </p:nvSpPr>
        <p:spPr bwMode="auto">
          <a:xfrm>
            <a:off x="2293056" y="1621259"/>
            <a:ext cx="8119709" cy="52366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620713" indent="-620713" defTabSz="879475" eaLnBrk="0" hangingPunct="0">
              <a:defRPr sz="1400" b="1">
                <a:solidFill>
                  <a:schemeClr val="tx1"/>
                </a:solidFill>
                <a:latin typeface="Verdana" charset="0"/>
                <a:ea typeface="MS PGothic" charset="0"/>
                <a:cs typeface="MS PGothic" charset="0"/>
              </a:defRPr>
            </a:lvl1pPr>
            <a:lvl2pPr marL="742950" indent="-285750" defTabSz="879475" eaLnBrk="0" hangingPunct="0">
              <a:defRPr sz="1400" b="1">
                <a:solidFill>
                  <a:schemeClr val="tx1"/>
                </a:solidFill>
                <a:latin typeface="Verdana" charset="0"/>
                <a:ea typeface="MS PGothic" charset="0"/>
                <a:cs typeface="MS PGothic" charset="0"/>
              </a:defRPr>
            </a:lvl2pPr>
            <a:lvl3pPr marL="1143000" indent="-228600" defTabSz="879475" eaLnBrk="0" hangingPunct="0">
              <a:defRPr sz="1400" b="1">
                <a:solidFill>
                  <a:schemeClr val="tx1"/>
                </a:solidFill>
                <a:latin typeface="Verdana" charset="0"/>
                <a:ea typeface="MS PGothic" charset="0"/>
                <a:cs typeface="MS PGothic" charset="0"/>
              </a:defRPr>
            </a:lvl3pPr>
            <a:lvl4pPr marL="1600200" indent="-228600" defTabSz="879475" eaLnBrk="0" hangingPunct="0">
              <a:defRPr sz="1400" b="1">
                <a:solidFill>
                  <a:schemeClr val="tx1"/>
                </a:solidFill>
                <a:latin typeface="Verdana" charset="0"/>
                <a:ea typeface="MS PGothic" charset="0"/>
                <a:cs typeface="MS PGothic" charset="0"/>
              </a:defRPr>
            </a:lvl4pPr>
            <a:lvl5pPr marL="2057400" indent="-228600" defTabSz="879475" eaLnBrk="0" hangingPunct="0">
              <a:defRPr sz="1400" b="1">
                <a:solidFill>
                  <a:schemeClr val="tx1"/>
                </a:solidFill>
                <a:latin typeface="Verdana" charset="0"/>
                <a:ea typeface="MS PGothic" charset="0"/>
                <a:cs typeface="MS PGothic" charset="0"/>
              </a:defRPr>
            </a:lvl5pPr>
            <a:lvl6pPr marL="25146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6pPr>
            <a:lvl7pPr marL="29718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7pPr>
            <a:lvl8pPr marL="34290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8pPr>
            <a:lvl9pPr marL="38862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9pPr>
          </a:lstStyle>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4.1 	Der Mensch als </a:t>
            </a:r>
            <a:r>
              <a:rPr lang="de-DE" sz="2674" b="0" dirty="0" err="1">
                <a:solidFill>
                  <a:srgbClr val="000000"/>
                </a:solidFill>
                <a:latin typeface="Garamond" pitchFamily="18" charset="0"/>
              </a:rPr>
              <a:t>zoon</a:t>
            </a:r>
            <a:r>
              <a:rPr lang="de-DE" sz="2674" b="0" dirty="0">
                <a:solidFill>
                  <a:srgbClr val="000000"/>
                </a:solidFill>
                <a:latin typeface="Garamond" pitchFamily="18" charset="0"/>
              </a:rPr>
              <a:t> </a:t>
            </a:r>
            <a:r>
              <a:rPr lang="de-DE" sz="2674" b="0" dirty="0" err="1">
                <a:solidFill>
                  <a:srgbClr val="000000"/>
                </a:solidFill>
                <a:latin typeface="Garamond" pitchFamily="18" charset="0"/>
              </a:rPr>
              <a:t>politikon</a:t>
            </a:r>
            <a:endParaRPr lang="de-DE" sz="2674" b="0" dirty="0">
              <a:solidFill>
                <a:srgbClr val="000000"/>
              </a:solidFill>
              <a:latin typeface="Garamond" pitchFamily="18" charset="0"/>
            </a:endParaRP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4.2 	Der Mensch als Wolf: Die Sophistik, Hobbes u. Nietzsche</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4.3 	Eine </a:t>
            </a:r>
            <a:r>
              <a:rPr lang="de-DE" sz="2674" b="0" dirty="0" err="1">
                <a:solidFill>
                  <a:srgbClr val="000000"/>
                </a:solidFill>
                <a:latin typeface="Garamond" pitchFamily="18" charset="0"/>
              </a:rPr>
              <a:t>organizistische</a:t>
            </a:r>
            <a:r>
              <a:rPr lang="de-DE" sz="2674" b="0" dirty="0">
                <a:solidFill>
                  <a:srgbClr val="000000"/>
                </a:solidFill>
                <a:latin typeface="Garamond" pitchFamily="18" charset="0"/>
              </a:rPr>
              <a:t> oder eine solitäre Anthropologie?</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4.4 	Eine andere Form der Argumentation: Die Stoiker</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4.5 	Die drei Arten der Freundschaft</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4.6 	Kritik am </a:t>
            </a:r>
            <a:r>
              <a:rPr lang="de-DE" sz="2674" b="0" dirty="0" err="1">
                <a:solidFill>
                  <a:srgbClr val="000000"/>
                </a:solidFill>
                <a:latin typeface="Garamond" pitchFamily="18" charset="0"/>
              </a:rPr>
              <a:t>Emotivismus</a:t>
            </a:r>
            <a:endParaRPr lang="de-DE" sz="2674" b="0" dirty="0">
              <a:solidFill>
                <a:srgbClr val="000000"/>
              </a:solidFill>
              <a:latin typeface="Garamond" pitchFamily="18" charset="0"/>
            </a:endParaRP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4.7 	Kritik am Utilitarismus</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4.8 	Das Modell der Freundschaft</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4.9 	</a:t>
            </a:r>
            <a:r>
              <a:rPr lang="de-DE" sz="2674" b="0" dirty="0" err="1">
                <a:solidFill>
                  <a:srgbClr val="000000"/>
                </a:solidFill>
                <a:latin typeface="Garamond" pitchFamily="18" charset="0"/>
              </a:rPr>
              <a:t>Misamoristen</a:t>
            </a:r>
            <a:endParaRPr lang="de-DE" sz="2674" b="0" dirty="0">
              <a:solidFill>
                <a:srgbClr val="000000"/>
              </a:solidFill>
              <a:latin typeface="Garamond" pitchFamily="18" charset="0"/>
            </a:endParaRPr>
          </a:p>
        </p:txBody>
      </p:sp>
    </p:spTree>
    <p:extLst>
      <p:ext uri="{BB962C8B-B14F-4D97-AF65-F5344CB8AC3E}">
        <p14:creationId xmlns:p14="http://schemas.microsoft.com/office/powerpoint/2010/main" val="1120125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 calcmode="lin" valueType="num">
                                      <p:cBhvr additive="base">
                                        <p:cTn id="3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 calcmode="lin" valueType="num">
                                      <p:cBhvr additive="base">
                                        <p:cTn id="3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3" presetClass="exit" presetSubtype="10" fill="hold" grpId="0" nodeType="clickEffect">
                                  <p:stCondLst>
                                    <p:cond delay="0"/>
                                  </p:stCondLst>
                                  <p:childTnLst>
                                    <p:animEffect transition="out" filter="blinds(horizontal)">
                                      <p:cBhvr>
                                        <p:cTn id="44" dur="500"/>
                                        <p:tgtEl>
                                          <p:spTgt spid="7"/>
                                        </p:tgtEl>
                                      </p:cBhvr>
                                    </p:animEffect>
                                    <p:set>
                                      <p:cBhvr>
                                        <p:cTn id="45" dur="1" fill="hold">
                                          <p:stCondLst>
                                            <p:cond delay="499"/>
                                          </p:stCondLst>
                                        </p:cTn>
                                        <p:tgtEl>
                                          <p:spTgt spid="7"/>
                                        </p:tgtEl>
                                        <p:attrNameLst>
                                          <p:attrName>style.visibility</p:attrName>
                                        </p:attrNameLst>
                                      </p:cBhvr>
                                      <p:to>
                                        <p:strVal val="hidden"/>
                                      </p:to>
                                    </p:set>
                                  </p:childTnLst>
                                </p:cTn>
                              </p:par>
                              <p:par>
                                <p:cTn id="46" presetID="2" presetClass="exit" presetSubtype="4" fill="hold" nodeType="withEffect">
                                  <p:stCondLst>
                                    <p:cond delay="0"/>
                                  </p:stCondLst>
                                  <p:childTnLst>
                                    <p:anim calcmode="lin" valueType="num">
                                      <p:cBhvr additive="base">
                                        <p:cTn id="47" dur="500"/>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8" dur="500"/>
                                        <p:tgtEl>
                                          <p:spTgt spid="6">
                                            <p:txEl>
                                              <p:pRg st="0" end="0"/>
                                            </p:txEl>
                                          </p:spTgt>
                                        </p:tgtEl>
                                        <p:attrNameLst>
                                          <p:attrName>ppt_y</p:attrName>
                                        </p:attrNameLst>
                                      </p:cBhvr>
                                      <p:tavLst>
                                        <p:tav tm="0">
                                          <p:val>
                                            <p:strVal val="ppt_y"/>
                                          </p:val>
                                        </p:tav>
                                        <p:tav tm="100000">
                                          <p:val>
                                            <p:strVal val="1+ppt_h/2"/>
                                          </p:val>
                                        </p:tav>
                                      </p:tavLst>
                                    </p:anim>
                                    <p:set>
                                      <p:cBhvr>
                                        <p:cTn id="49" dur="1" fill="hold">
                                          <p:stCondLst>
                                            <p:cond delay="499"/>
                                          </p:stCondLst>
                                        </p:cTn>
                                        <p:tgtEl>
                                          <p:spTgt spid="6">
                                            <p:txEl>
                                              <p:pRg st="0" end="0"/>
                                            </p:txEl>
                                          </p:spTgt>
                                        </p:tgtEl>
                                        <p:attrNameLst>
                                          <p:attrName>style.visibility</p:attrName>
                                        </p:attrNameLst>
                                      </p:cBhvr>
                                      <p:to>
                                        <p:strVal val="hidden"/>
                                      </p:to>
                                    </p:set>
                                  </p:childTnLst>
                                </p:cTn>
                              </p:par>
                              <p:par>
                                <p:cTn id="50" presetID="2" presetClass="exit" presetSubtype="4" fill="hold" nodeType="withEffect">
                                  <p:stCondLst>
                                    <p:cond delay="0"/>
                                  </p:stCondLst>
                                  <p:childTnLst>
                                    <p:anim calcmode="lin" valueType="num">
                                      <p:cBhvr additive="base">
                                        <p:cTn id="51" dur="500"/>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2" dur="500"/>
                                        <p:tgtEl>
                                          <p:spTgt spid="6">
                                            <p:txEl>
                                              <p:pRg st="1" end="1"/>
                                            </p:txEl>
                                          </p:spTgt>
                                        </p:tgtEl>
                                        <p:attrNameLst>
                                          <p:attrName>ppt_y</p:attrName>
                                        </p:attrNameLst>
                                      </p:cBhvr>
                                      <p:tavLst>
                                        <p:tav tm="0">
                                          <p:val>
                                            <p:strVal val="ppt_y"/>
                                          </p:val>
                                        </p:tav>
                                        <p:tav tm="100000">
                                          <p:val>
                                            <p:strVal val="1+ppt_h/2"/>
                                          </p:val>
                                        </p:tav>
                                      </p:tavLst>
                                    </p:anim>
                                    <p:set>
                                      <p:cBhvr>
                                        <p:cTn id="53" dur="1" fill="hold">
                                          <p:stCondLst>
                                            <p:cond delay="499"/>
                                          </p:stCondLst>
                                        </p:cTn>
                                        <p:tgtEl>
                                          <p:spTgt spid="6">
                                            <p:txEl>
                                              <p:pRg st="1" end="1"/>
                                            </p:txEl>
                                          </p:spTgt>
                                        </p:tgtEl>
                                        <p:attrNameLst>
                                          <p:attrName>style.visibility</p:attrName>
                                        </p:attrNameLst>
                                      </p:cBhvr>
                                      <p:to>
                                        <p:strVal val="hidden"/>
                                      </p:to>
                                    </p:set>
                                  </p:childTnLst>
                                </p:cTn>
                              </p:par>
                              <p:par>
                                <p:cTn id="54" presetID="2" presetClass="exit" presetSubtype="4" fill="hold" nodeType="withEffect">
                                  <p:stCondLst>
                                    <p:cond delay="0"/>
                                  </p:stCondLst>
                                  <p:childTnLst>
                                    <p:anim calcmode="lin" valueType="num">
                                      <p:cBhvr additive="base">
                                        <p:cTn id="55" dur="500"/>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6" dur="500"/>
                                        <p:tgtEl>
                                          <p:spTgt spid="6">
                                            <p:txEl>
                                              <p:pRg st="2" end="2"/>
                                            </p:txEl>
                                          </p:spTgt>
                                        </p:tgtEl>
                                        <p:attrNameLst>
                                          <p:attrName>ppt_y</p:attrName>
                                        </p:attrNameLst>
                                      </p:cBhvr>
                                      <p:tavLst>
                                        <p:tav tm="0">
                                          <p:val>
                                            <p:strVal val="ppt_y"/>
                                          </p:val>
                                        </p:tav>
                                        <p:tav tm="100000">
                                          <p:val>
                                            <p:strVal val="1+ppt_h/2"/>
                                          </p:val>
                                        </p:tav>
                                      </p:tavLst>
                                    </p:anim>
                                    <p:set>
                                      <p:cBhvr>
                                        <p:cTn id="57" dur="1" fill="hold">
                                          <p:stCondLst>
                                            <p:cond delay="499"/>
                                          </p:stCondLst>
                                        </p:cTn>
                                        <p:tgtEl>
                                          <p:spTgt spid="6">
                                            <p:txEl>
                                              <p:pRg st="2" end="2"/>
                                            </p:txEl>
                                          </p:spTgt>
                                        </p:tgtEl>
                                        <p:attrNameLst>
                                          <p:attrName>style.visibility</p:attrName>
                                        </p:attrNameLst>
                                      </p:cBhvr>
                                      <p:to>
                                        <p:strVal val="hidden"/>
                                      </p:to>
                                    </p:set>
                                  </p:childTnLst>
                                </p:cTn>
                              </p:par>
                              <p:par>
                                <p:cTn id="58" presetID="2" presetClass="exit" presetSubtype="4" fill="hold" nodeType="withEffect">
                                  <p:stCondLst>
                                    <p:cond delay="0"/>
                                  </p:stCondLst>
                                  <p:childTnLst>
                                    <p:anim calcmode="lin" valueType="num">
                                      <p:cBhvr additive="base">
                                        <p:cTn id="59" dur="500"/>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60" dur="500"/>
                                        <p:tgtEl>
                                          <p:spTgt spid="6">
                                            <p:txEl>
                                              <p:pRg st="3" end="3"/>
                                            </p:txEl>
                                          </p:spTgt>
                                        </p:tgtEl>
                                        <p:attrNameLst>
                                          <p:attrName>ppt_y</p:attrName>
                                        </p:attrNameLst>
                                      </p:cBhvr>
                                      <p:tavLst>
                                        <p:tav tm="0">
                                          <p:val>
                                            <p:strVal val="ppt_y"/>
                                          </p:val>
                                        </p:tav>
                                        <p:tav tm="100000">
                                          <p:val>
                                            <p:strVal val="1+ppt_h/2"/>
                                          </p:val>
                                        </p:tav>
                                      </p:tavLst>
                                    </p:anim>
                                    <p:set>
                                      <p:cBhvr>
                                        <p:cTn id="61" dur="1" fill="hold">
                                          <p:stCondLst>
                                            <p:cond delay="499"/>
                                          </p:stCondLst>
                                        </p:cTn>
                                        <p:tgtEl>
                                          <p:spTgt spid="6">
                                            <p:txEl>
                                              <p:pRg st="3" end="3"/>
                                            </p:txEl>
                                          </p:spTgt>
                                        </p:tgtEl>
                                        <p:attrNameLst>
                                          <p:attrName>style.visibility</p:attrName>
                                        </p:attrNameLst>
                                      </p:cBhvr>
                                      <p:to>
                                        <p:strVal val="hidden"/>
                                      </p:to>
                                    </p:set>
                                  </p:childTnLst>
                                </p:cTn>
                              </p:par>
                              <p:par>
                                <p:cTn id="62" presetID="2" presetClass="exit" presetSubtype="4" fill="hold" nodeType="withEffect">
                                  <p:stCondLst>
                                    <p:cond delay="0"/>
                                  </p:stCondLst>
                                  <p:childTnLst>
                                    <p:anim calcmode="lin" valueType="num">
                                      <p:cBhvr additive="base">
                                        <p:cTn id="63" dur="500"/>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64" dur="500"/>
                                        <p:tgtEl>
                                          <p:spTgt spid="6">
                                            <p:txEl>
                                              <p:pRg st="4" end="4"/>
                                            </p:txEl>
                                          </p:spTgt>
                                        </p:tgtEl>
                                        <p:attrNameLst>
                                          <p:attrName>ppt_y</p:attrName>
                                        </p:attrNameLst>
                                      </p:cBhvr>
                                      <p:tavLst>
                                        <p:tav tm="0">
                                          <p:val>
                                            <p:strVal val="ppt_y"/>
                                          </p:val>
                                        </p:tav>
                                        <p:tav tm="100000">
                                          <p:val>
                                            <p:strVal val="1+ppt_h/2"/>
                                          </p:val>
                                        </p:tav>
                                      </p:tavLst>
                                    </p:anim>
                                    <p:set>
                                      <p:cBhvr>
                                        <p:cTn id="65" dur="1" fill="hold">
                                          <p:stCondLst>
                                            <p:cond delay="499"/>
                                          </p:stCondLst>
                                        </p:cTn>
                                        <p:tgtEl>
                                          <p:spTgt spid="6">
                                            <p:txEl>
                                              <p:pRg st="4" end="4"/>
                                            </p:txEl>
                                          </p:spTgt>
                                        </p:tgtEl>
                                        <p:attrNameLst>
                                          <p:attrName>style.visibility</p:attrName>
                                        </p:attrNameLst>
                                      </p:cBhvr>
                                      <p:to>
                                        <p:strVal val="hidden"/>
                                      </p:to>
                                    </p:set>
                                  </p:childTnLst>
                                </p:cTn>
                              </p:par>
                              <p:par>
                                <p:cTn id="66" presetID="2" presetClass="exit" presetSubtype="4" fill="hold" nodeType="withEffect">
                                  <p:stCondLst>
                                    <p:cond delay="0"/>
                                  </p:stCondLst>
                                  <p:childTnLst>
                                    <p:anim calcmode="lin" valueType="num">
                                      <p:cBhvr additive="base">
                                        <p:cTn id="67" dur="500"/>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68" dur="500"/>
                                        <p:tgtEl>
                                          <p:spTgt spid="6">
                                            <p:txEl>
                                              <p:pRg st="6" end="6"/>
                                            </p:txEl>
                                          </p:spTgt>
                                        </p:tgtEl>
                                        <p:attrNameLst>
                                          <p:attrName>ppt_y</p:attrName>
                                        </p:attrNameLst>
                                      </p:cBhvr>
                                      <p:tavLst>
                                        <p:tav tm="0">
                                          <p:val>
                                            <p:strVal val="ppt_y"/>
                                          </p:val>
                                        </p:tav>
                                        <p:tav tm="100000">
                                          <p:val>
                                            <p:strVal val="1+ppt_h/2"/>
                                          </p:val>
                                        </p:tav>
                                      </p:tavLst>
                                    </p:anim>
                                    <p:set>
                                      <p:cBhvr>
                                        <p:cTn id="69" dur="1" fill="hold">
                                          <p:stCondLst>
                                            <p:cond delay="499"/>
                                          </p:stCondLst>
                                        </p:cTn>
                                        <p:tgtEl>
                                          <p:spTgt spid="6">
                                            <p:txEl>
                                              <p:pRg st="6" end="6"/>
                                            </p:txEl>
                                          </p:spTgt>
                                        </p:tgtEl>
                                        <p:attrNameLst>
                                          <p:attrName>style.visibility</p:attrName>
                                        </p:attrNameLst>
                                      </p:cBhvr>
                                      <p:to>
                                        <p:strVal val="hidden"/>
                                      </p:to>
                                    </p:set>
                                  </p:childTnLst>
                                </p:cTn>
                              </p:par>
                              <p:par>
                                <p:cTn id="70" presetID="2" presetClass="exit" presetSubtype="4" fill="hold" nodeType="withEffect">
                                  <p:stCondLst>
                                    <p:cond delay="0"/>
                                  </p:stCondLst>
                                  <p:childTnLst>
                                    <p:anim calcmode="lin" valueType="num">
                                      <p:cBhvr additive="base">
                                        <p:cTn id="71" dur="500"/>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72" dur="500"/>
                                        <p:tgtEl>
                                          <p:spTgt spid="6">
                                            <p:txEl>
                                              <p:pRg st="7" end="7"/>
                                            </p:txEl>
                                          </p:spTgt>
                                        </p:tgtEl>
                                        <p:attrNameLst>
                                          <p:attrName>ppt_y</p:attrName>
                                        </p:attrNameLst>
                                      </p:cBhvr>
                                      <p:tavLst>
                                        <p:tav tm="0">
                                          <p:val>
                                            <p:strVal val="ppt_y"/>
                                          </p:val>
                                        </p:tav>
                                        <p:tav tm="100000">
                                          <p:val>
                                            <p:strVal val="1+ppt_h/2"/>
                                          </p:val>
                                        </p:tav>
                                      </p:tavLst>
                                    </p:anim>
                                    <p:set>
                                      <p:cBhvr>
                                        <p:cTn id="73" dur="1" fill="hold">
                                          <p:stCondLst>
                                            <p:cond delay="499"/>
                                          </p:stCondLst>
                                        </p:cTn>
                                        <p:tgtEl>
                                          <p:spTgt spid="6">
                                            <p:txEl>
                                              <p:pRg st="7" end="7"/>
                                            </p:txEl>
                                          </p:spTgt>
                                        </p:tgtEl>
                                        <p:attrNameLst>
                                          <p:attrName>style.visibility</p:attrName>
                                        </p:attrNameLst>
                                      </p:cBhvr>
                                      <p:to>
                                        <p:strVal val="hidden"/>
                                      </p:to>
                                    </p:set>
                                  </p:childTnLst>
                                </p:cTn>
                              </p:par>
                              <p:par>
                                <p:cTn id="74" presetID="2" presetClass="exit" presetSubtype="4" fill="hold" nodeType="withEffect">
                                  <p:stCondLst>
                                    <p:cond delay="0"/>
                                  </p:stCondLst>
                                  <p:childTnLst>
                                    <p:anim calcmode="lin" valueType="num">
                                      <p:cBhvr additive="base">
                                        <p:cTn id="75" dur="500"/>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76" dur="500"/>
                                        <p:tgtEl>
                                          <p:spTgt spid="6">
                                            <p:txEl>
                                              <p:pRg st="8" end="8"/>
                                            </p:txEl>
                                          </p:spTgt>
                                        </p:tgtEl>
                                        <p:attrNameLst>
                                          <p:attrName>ppt_y</p:attrName>
                                        </p:attrNameLst>
                                      </p:cBhvr>
                                      <p:tavLst>
                                        <p:tav tm="0">
                                          <p:val>
                                            <p:strVal val="ppt_y"/>
                                          </p:val>
                                        </p:tav>
                                        <p:tav tm="100000">
                                          <p:val>
                                            <p:strVal val="1+ppt_h/2"/>
                                          </p:val>
                                        </p:tav>
                                      </p:tavLst>
                                    </p:anim>
                                    <p:set>
                                      <p:cBhvr>
                                        <p:cTn id="77" dur="1" fill="hold">
                                          <p:stCondLst>
                                            <p:cond delay="499"/>
                                          </p:stCondLst>
                                        </p:cTn>
                                        <p:tgtEl>
                                          <p:spTgt spid="6">
                                            <p:txEl>
                                              <p:pRg st="8" end="8"/>
                                            </p:txEl>
                                          </p:spTgt>
                                        </p:tgtEl>
                                        <p:attrNameLst>
                                          <p:attrName>style.visibility</p:attrName>
                                        </p:attrNameLst>
                                      </p:cBhvr>
                                      <p:to>
                                        <p:strVal val="hidden"/>
                                      </p:to>
                                    </p:set>
                                  </p:childTnLst>
                                </p:cTn>
                              </p:par>
                              <p:par>
                                <p:cTn id="78" presetID="5" presetClass="emph" presetSubtype="1" nodeType="withEffect">
                                  <p:stCondLst>
                                    <p:cond delay="0"/>
                                  </p:stCondLst>
                                  <p:childTnLst>
                                    <p:set>
                                      <p:cBhvr override="childStyle">
                                        <p:cTn id="79" dur="indefinite"/>
                                        <p:tgtEl>
                                          <p:spTgt spid="6">
                                            <p:txEl>
                                              <p:pRg st="5" end="5"/>
                                            </p:txEl>
                                          </p:spTgt>
                                        </p:tgtEl>
                                        <p:attrNameLst>
                                          <p:attrName>style.fontStyle</p:attrName>
                                        </p:attrNameLst>
                                      </p:cBhvr>
                                      <p:to>
                                        <p:strVal val="normal"/>
                                      </p:to>
                                    </p:set>
                                    <p:set>
                                      <p:cBhvr override="childStyle">
                                        <p:cTn id="80" dur="indefinite"/>
                                        <p:tgtEl>
                                          <p:spTgt spid="6">
                                            <p:txEl>
                                              <p:pRg st="5" end="5"/>
                                            </p:txEl>
                                          </p:spTgt>
                                        </p:tgtEl>
                                        <p:attrNameLst>
                                          <p:attrName>style.fontWeight</p:attrName>
                                        </p:attrNameLst>
                                      </p:cBhvr>
                                      <p:to>
                                        <p:strVal val="bold"/>
                                      </p:to>
                                    </p:set>
                                    <p:set>
                                      <p:cBhvr override="childStyle">
                                        <p:cTn id="81" dur="indefinite"/>
                                        <p:tgtEl>
                                          <p:spTgt spid="6">
                                            <p:txEl>
                                              <p:pRg st="5" end="5"/>
                                            </p:txEl>
                                          </p:spTgt>
                                        </p:tgtEl>
                                        <p:attrNameLst>
                                          <p:attrName>style.textDecorationUnderline</p:attrName>
                                        </p:attrNameLst>
                                      </p:cBhvr>
                                      <p:to>
                                        <p:strVal val="false"/>
                                      </p:to>
                                    </p:set>
                                  </p:childTnLst>
                                </p:cTn>
                              </p:par>
                            </p:childTnLst>
                          </p:cTn>
                        </p:par>
                        <p:par>
                          <p:cTn id="82" fill="hold">
                            <p:stCondLst>
                              <p:cond delay="500"/>
                            </p:stCondLst>
                            <p:childTnLst>
                              <p:par>
                                <p:cTn id="83" presetID="0" presetClass="path" presetSubtype="0" accel="50000" decel="50000" fill="hold" nodeType="afterEffect">
                                  <p:stCondLst>
                                    <p:cond delay="0"/>
                                  </p:stCondLst>
                                  <p:childTnLst>
                                    <p:animMotion origin="layout" path="M 0 0 L 0.09291 -0.21775 " pathEditMode="relative" ptsTypes="AA">
                                      <p:cBhvr>
                                        <p:cTn id="84" dur="2000" fill="hold"/>
                                        <p:tgtEl>
                                          <p:spTgt spid="6">
                                            <p:txEl>
                                              <p:pRg st="5" end="5"/>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4.6 Kritik am </a:t>
            </a:r>
            <a:r>
              <a:rPr lang="de-DE" dirty="0" err="1" smtClean="0"/>
              <a:t>Emotivismus</a:t>
            </a:r>
            <a:endParaRPr lang="de-DE" dirty="0"/>
          </a:p>
        </p:txBody>
      </p:sp>
      <p:sp>
        <p:nvSpPr>
          <p:cNvPr id="3" name="Inhaltsplatzhalter 2"/>
          <p:cNvSpPr>
            <a:spLocks noGrp="1"/>
          </p:cNvSpPr>
          <p:nvPr>
            <p:ph idx="1"/>
          </p:nvPr>
        </p:nvSpPr>
        <p:spPr/>
        <p:txBody>
          <a:bodyPr/>
          <a:lstStyle/>
          <a:p>
            <a:pPr marL="501518" indent="-501518">
              <a:buFont typeface="Wingdings" pitchFamily="2" charset="2"/>
              <a:buChar char="Ø"/>
            </a:pPr>
            <a:r>
              <a:rPr lang="de-DE" dirty="0" smtClean="0"/>
              <a:t>Die These des </a:t>
            </a:r>
            <a:r>
              <a:rPr lang="de-DE" dirty="0" err="1" smtClean="0"/>
              <a:t>Emotivismus</a:t>
            </a:r>
            <a:r>
              <a:rPr lang="de-DE" dirty="0" smtClean="0"/>
              <a:t>: Eine Freundschaft wird durch die Emotionen oder durch die Gefühle, die zwei Menschen füreinander haben, begründet</a:t>
            </a:r>
          </a:p>
          <a:p>
            <a:pPr marL="501518" indent="-501518">
              <a:buFont typeface="Wingdings" pitchFamily="2" charset="2"/>
              <a:buChar char="Ø"/>
            </a:pPr>
            <a:r>
              <a:rPr lang="de-DE" dirty="0" smtClean="0"/>
              <a:t>Je tiefer die Gefühle, desto tiefer die Freundschaft; je oberflächlicher die Gefühle, desto oberflächlicher die Freundschaft</a:t>
            </a:r>
          </a:p>
          <a:p>
            <a:pPr marL="501518" indent="-501518">
              <a:buFont typeface="Wingdings" pitchFamily="2" charset="2"/>
              <a:buChar char="Ø"/>
            </a:pPr>
            <a:r>
              <a:rPr lang="de-DE" dirty="0" smtClean="0"/>
              <a:t>Richtig: Gefühle für einen andere Menschen wecken in uns den Wunsch mit diesem in eine Beziehung zu treten</a:t>
            </a:r>
          </a:p>
          <a:p>
            <a:pPr marL="501518" indent="-501518">
              <a:buFont typeface="Wingdings" pitchFamily="2" charset="2"/>
              <a:buChar char="Ø"/>
            </a:pPr>
            <a:r>
              <a:rPr lang="de-DE" dirty="0" smtClean="0"/>
              <a:t>Falsch: Begründung der tiefen persönlichen Beziehung selbst durch Gefühle</a:t>
            </a:r>
          </a:p>
          <a:p>
            <a:pPr>
              <a:buFont typeface="Wingdings" pitchFamily="2" charset="2"/>
              <a:buChar char="v"/>
            </a:pPr>
            <a:r>
              <a:rPr lang="de-DE" dirty="0" smtClean="0"/>
              <a:t>Durch Gefühle wird der Wunsch erklärt, nicht die Beziehung!</a:t>
            </a:r>
          </a:p>
        </p:txBody>
      </p:sp>
      <p:sp>
        <p:nvSpPr>
          <p:cNvPr id="4" name="Inhaltsplatzhalter 3"/>
          <p:cNvSpPr>
            <a:spLocks noGrp="1"/>
          </p:cNvSpPr>
          <p:nvPr>
            <p:ph sz="quarter" idx="10"/>
          </p:nvPr>
        </p:nvSpPr>
        <p:spPr/>
        <p:txBody>
          <a:bodyPr/>
          <a:lstStyle/>
          <a:p>
            <a:endParaRPr lang="de-DE"/>
          </a:p>
        </p:txBody>
      </p:sp>
    </p:spTree>
    <p:extLst>
      <p:ext uri="{BB962C8B-B14F-4D97-AF65-F5344CB8AC3E}">
        <p14:creationId xmlns:p14="http://schemas.microsoft.com/office/powerpoint/2010/main" val="485266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6" descr="C:\Users\Johannes\Desktop\Hochschul-Gelb.jpg"/>
          <p:cNvPicPr preferRelativeResize="0">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75718" y="265831"/>
            <a:ext cx="2889519" cy="5978970"/>
          </a:xfrm>
          <a:prstGeom prst="rect">
            <a:avLst/>
          </a:prstGeom>
          <a:noFill/>
          <a:ln>
            <a:noFill/>
          </a:ln>
          <a:effectLst>
            <a:outerShdw blurRad="63500" dist="50800" dir="5400000" algn="ctr" rotWithShape="0">
              <a:srgbClr val="000000">
                <a:alpha val="50000"/>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100" name="Rectangle 3"/>
          <p:cNvSpPr>
            <a:spLocks noGrp="1" noChangeArrowheads="1"/>
          </p:cNvSpPr>
          <p:nvPr>
            <p:ph type="title"/>
          </p:nvPr>
        </p:nvSpPr>
        <p:spPr>
          <a:xfrm>
            <a:off x="1676835" y="208868"/>
            <a:ext cx="2676184" cy="1142627"/>
          </a:xfrm>
        </p:spPr>
        <p:txBody>
          <a:bodyPr/>
          <a:lstStyle/>
          <a:p>
            <a:pPr eaLnBrk="1" hangingPunct="1"/>
            <a:r>
              <a:rPr lang="de-DE" dirty="0">
                <a:latin typeface="Arial" charset="0"/>
                <a:ea typeface="MS PGothic" charset="0"/>
                <a:cs typeface="Arial" charset="0"/>
              </a:rPr>
              <a:t>Gliederung der Vorlesung</a:t>
            </a:r>
          </a:p>
        </p:txBody>
      </p:sp>
      <p:sp>
        <p:nvSpPr>
          <p:cNvPr id="4098" name="Rectangle 9"/>
          <p:cNvSpPr>
            <a:spLocks noGrp="1" noChangeArrowheads="1"/>
          </p:cNvSpPr>
          <p:nvPr>
            <p:ph type="body" idx="1"/>
          </p:nvPr>
        </p:nvSpPr>
        <p:spPr>
          <a:xfrm>
            <a:off x="4794209" y="308275"/>
            <a:ext cx="5701969" cy="6107418"/>
          </a:xfrm>
        </p:spPr>
        <p:txBody>
          <a:bodyPr/>
          <a:lstStyle/>
          <a:p>
            <a:pPr>
              <a:buAutoNum type="arabicPeriod"/>
            </a:pPr>
            <a:r>
              <a:rPr lang="de-DE" sz="2252" b="1" dirty="0">
                <a:solidFill>
                  <a:schemeClr val="bg1">
                    <a:lumMod val="75000"/>
                  </a:schemeClr>
                </a:solidFill>
              </a:rPr>
              <a:t>Wissenschaftstheoretische Grundlegung: Der Status der philosophischen Anthropologie als Wissenschaft. Möglichkeiten und Grenzen. </a:t>
            </a:r>
          </a:p>
          <a:p>
            <a:pPr>
              <a:buFont typeface="Arial" pitchFamily="34" charset="0"/>
              <a:buAutoNum type="arabicPeriod"/>
            </a:pPr>
            <a:r>
              <a:rPr lang="de-DE" sz="2252" b="1" dirty="0">
                <a:solidFill>
                  <a:schemeClr val="bg1">
                    <a:lumMod val="75000"/>
                  </a:schemeClr>
                </a:solidFill>
              </a:rPr>
              <a:t>Die Frage nach dem letzten Ziel und den objektiven Kriterien eines gelungenen Lebens</a:t>
            </a:r>
          </a:p>
          <a:p>
            <a:pPr>
              <a:buFont typeface="Arial" pitchFamily="34" charset="0"/>
              <a:buAutoNum type="arabicPeriod"/>
            </a:pPr>
            <a:r>
              <a:rPr lang="de-DE" sz="2252" b="1" dirty="0">
                <a:solidFill>
                  <a:schemeClr val="bg1">
                    <a:lumMod val="75000"/>
                  </a:schemeClr>
                </a:solidFill>
              </a:rPr>
              <a:t>Emotionen: Philosophische Theorien zu den Emotionen und ihrer Bedeutung für das gelungene Leben</a:t>
            </a:r>
          </a:p>
          <a:p>
            <a:pPr>
              <a:buFont typeface="Arial" pitchFamily="34" charset="0"/>
              <a:buAutoNum type="arabicPeriod"/>
            </a:pPr>
            <a:r>
              <a:rPr lang="de-DE" sz="2252" b="1" dirty="0">
                <a:solidFill>
                  <a:srgbClr val="000000"/>
                </a:solidFill>
              </a:rPr>
              <a:t>Menschliche Beziehungen: Freundschaft und Liebe </a:t>
            </a:r>
          </a:p>
          <a:p>
            <a:pPr>
              <a:buFont typeface="Arial" pitchFamily="34" charset="0"/>
              <a:buAutoNum type="arabicPeriod"/>
            </a:pPr>
            <a:r>
              <a:rPr lang="de-DE" sz="2252" b="1" dirty="0">
                <a:solidFill>
                  <a:schemeClr val="bg1">
                    <a:lumMod val="75000"/>
                  </a:schemeClr>
                </a:solidFill>
              </a:rPr>
              <a:t>Arbeit zwischen Geldverdienen und Sinnstiftung</a:t>
            </a:r>
          </a:p>
          <a:p>
            <a:pPr>
              <a:buFont typeface="Arial" pitchFamily="34" charset="0"/>
              <a:buAutoNum type="arabicPeriod"/>
            </a:pPr>
            <a:r>
              <a:rPr lang="de-DE" sz="2252" b="1" dirty="0">
                <a:solidFill>
                  <a:schemeClr val="bg1">
                    <a:lumMod val="75000"/>
                  </a:schemeClr>
                </a:solidFill>
              </a:rPr>
              <a:t>Leiden, Tod und Transzendenz</a:t>
            </a:r>
          </a:p>
          <a:p>
            <a:pPr eaLnBrk="1" hangingPunct="1">
              <a:lnSpc>
                <a:spcPct val="125000"/>
              </a:lnSpc>
              <a:buFont typeface="Verdana" charset="0"/>
              <a:buAutoNum type="arabicPeriod"/>
            </a:pPr>
            <a:endParaRPr lang="de-DE" dirty="0">
              <a:solidFill>
                <a:srgbClr val="000000"/>
              </a:solidFill>
            </a:endParaRPr>
          </a:p>
        </p:txBody>
      </p:sp>
    </p:spTree>
    <p:extLst>
      <p:ext uri="{BB962C8B-B14F-4D97-AF65-F5344CB8AC3E}">
        <p14:creationId xmlns:p14="http://schemas.microsoft.com/office/powerpoint/2010/main" val="2871193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4100"/>
                                        </p:tgtEl>
                                      </p:cBhvr>
                                    </p:animEffect>
                                    <p:set>
                                      <p:cBhvr>
                                        <p:cTn id="7" dur="1" fill="hold">
                                          <p:stCondLst>
                                            <p:cond delay="499"/>
                                          </p:stCondLst>
                                        </p:cTn>
                                        <p:tgtEl>
                                          <p:spTgt spid="4100"/>
                                        </p:tgtEl>
                                        <p:attrNameLst>
                                          <p:attrName>style.visibility</p:attrName>
                                        </p:attrNameLst>
                                      </p:cBhvr>
                                      <p:to>
                                        <p:strVal val="hidden"/>
                                      </p:to>
                                    </p:set>
                                  </p:childTnLst>
                                </p:cTn>
                              </p:par>
                              <p:par>
                                <p:cTn id="8" presetID="3" presetClass="exit" presetSubtype="10" fill="hold" nodeType="withEffect">
                                  <p:stCondLst>
                                    <p:cond delay="0"/>
                                  </p:stCondLst>
                                  <p:childTnLst>
                                    <p:animEffect transition="out" filter="blinds(horizontal)">
                                      <p:cBhvr>
                                        <p:cTn id="9" dur="500"/>
                                        <p:tgtEl>
                                          <p:spTgt spid="5123"/>
                                        </p:tgtEl>
                                      </p:cBhvr>
                                    </p:animEffect>
                                    <p:set>
                                      <p:cBhvr>
                                        <p:cTn id="10" dur="1" fill="hold">
                                          <p:stCondLst>
                                            <p:cond delay="499"/>
                                          </p:stCondLst>
                                        </p:cTn>
                                        <p:tgtEl>
                                          <p:spTgt spid="5123"/>
                                        </p:tgtEl>
                                        <p:attrNameLst>
                                          <p:attrName>style.visibility</p:attrName>
                                        </p:attrNameLst>
                                      </p:cBhvr>
                                      <p:to>
                                        <p:strVal val="hidden"/>
                                      </p:to>
                                    </p:set>
                                  </p:childTnLst>
                                </p:cTn>
                              </p:par>
                              <p:par>
                                <p:cTn id="11" presetID="3" presetClass="exit" presetSubtype="10" fill="hold" nodeType="withEffect">
                                  <p:stCondLst>
                                    <p:cond delay="0"/>
                                  </p:stCondLst>
                                  <p:childTnLst>
                                    <p:animEffect transition="out" filter="blinds(horizontal)">
                                      <p:cBhvr>
                                        <p:cTn id="12" dur="500"/>
                                        <p:tgtEl>
                                          <p:spTgt spid="4098">
                                            <p:txEl>
                                              <p:pRg st="0" end="0"/>
                                            </p:txEl>
                                          </p:spTgt>
                                        </p:tgtEl>
                                      </p:cBhvr>
                                    </p:animEffect>
                                    <p:set>
                                      <p:cBhvr>
                                        <p:cTn id="13" dur="1" fill="hold">
                                          <p:stCondLst>
                                            <p:cond delay="499"/>
                                          </p:stCondLst>
                                        </p:cTn>
                                        <p:tgtEl>
                                          <p:spTgt spid="4098">
                                            <p:txEl>
                                              <p:pRg st="0" end="0"/>
                                            </p:txEl>
                                          </p:spTgt>
                                        </p:tgtEl>
                                        <p:attrNameLst>
                                          <p:attrName>style.visibility</p:attrName>
                                        </p:attrNameLst>
                                      </p:cBhvr>
                                      <p:to>
                                        <p:strVal val="hidden"/>
                                      </p:to>
                                    </p:set>
                                  </p:childTnLst>
                                </p:cTn>
                              </p:par>
                              <p:par>
                                <p:cTn id="14" presetID="3" presetClass="exit" presetSubtype="10" fill="hold" nodeType="withEffect">
                                  <p:stCondLst>
                                    <p:cond delay="0"/>
                                  </p:stCondLst>
                                  <p:childTnLst>
                                    <p:animEffect transition="out" filter="blinds(horizontal)">
                                      <p:cBhvr>
                                        <p:cTn id="15" dur="500"/>
                                        <p:tgtEl>
                                          <p:spTgt spid="4098">
                                            <p:txEl>
                                              <p:pRg st="1" end="1"/>
                                            </p:txEl>
                                          </p:spTgt>
                                        </p:tgtEl>
                                      </p:cBhvr>
                                    </p:animEffect>
                                    <p:set>
                                      <p:cBhvr>
                                        <p:cTn id="16" dur="1" fill="hold">
                                          <p:stCondLst>
                                            <p:cond delay="499"/>
                                          </p:stCondLst>
                                        </p:cTn>
                                        <p:tgtEl>
                                          <p:spTgt spid="4098">
                                            <p:txEl>
                                              <p:pRg st="1" end="1"/>
                                            </p:txEl>
                                          </p:spTgt>
                                        </p:tgtEl>
                                        <p:attrNameLst>
                                          <p:attrName>style.visibility</p:attrName>
                                        </p:attrNameLst>
                                      </p:cBhvr>
                                      <p:to>
                                        <p:strVal val="hidden"/>
                                      </p:to>
                                    </p:set>
                                  </p:childTnLst>
                                </p:cTn>
                              </p:par>
                              <p:par>
                                <p:cTn id="17" presetID="3" presetClass="exit" presetSubtype="10" fill="hold" nodeType="withEffect">
                                  <p:stCondLst>
                                    <p:cond delay="0"/>
                                  </p:stCondLst>
                                  <p:childTnLst>
                                    <p:animEffect transition="out" filter="blinds(horizontal)">
                                      <p:cBhvr>
                                        <p:cTn id="18" dur="500"/>
                                        <p:tgtEl>
                                          <p:spTgt spid="4098">
                                            <p:txEl>
                                              <p:pRg st="2" end="2"/>
                                            </p:txEl>
                                          </p:spTgt>
                                        </p:tgtEl>
                                      </p:cBhvr>
                                    </p:animEffect>
                                    <p:set>
                                      <p:cBhvr>
                                        <p:cTn id="19" dur="1" fill="hold">
                                          <p:stCondLst>
                                            <p:cond delay="499"/>
                                          </p:stCondLst>
                                        </p:cTn>
                                        <p:tgtEl>
                                          <p:spTgt spid="4098">
                                            <p:txEl>
                                              <p:pRg st="2" end="2"/>
                                            </p:txEl>
                                          </p:spTgt>
                                        </p:tgtEl>
                                        <p:attrNameLst>
                                          <p:attrName>style.visibility</p:attrName>
                                        </p:attrNameLst>
                                      </p:cBhvr>
                                      <p:to>
                                        <p:strVal val="hidden"/>
                                      </p:to>
                                    </p:set>
                                  </p:childTnLst>
                                </p:cTn>
                              </p:par>
                              <p:par>
                                <p:cTn id="20" presetID="3" presetClass="exit" presetSubtype="10" fill="hold" nodeType="withEffect">
                                  <p:stCondLst>
                                    <p:cond delay="0"/>
                                  </p:stCondLst>
                                  <p:childTnLst>
                                    <p:animEffect transition="out" filter="blinds(horizontal)">
                                      <p:cBhvr>
                                        <p:cTn id="21" dur="500"/>
                                        <p:tgtEl>
                                          <p:spTgt spid="4098">
                                            <p:txEl>
                                              <p:pRg st="4" end="4"/>
                                            </p:txEl>
                                          </p:spTgt>
                                        </p:tgtEl>
                                      </p:cBhvr>
                                    </p:animEffect>
                                    <p:set>
                                      <p:cBhvr>
                                        <p:cTn id="22" dur="1" fill="hold">
                                          <p:stCondLst>
                                            <p:cond delay="499"/>
                                          </p:stCondLst>
                                        </p:cTn>
                                        <p:tgtEl>
                                          <p:spTgt spid="4098">
                                            <p:txEl>
                                              <p:pRg st="4" end="4"/>
                                            </p:txEl>
                                          </p:spTgt>
                                        </p:tgtEl>
                                        <p:attrNameLst>
                                          <p:attrName>style.visibility</p:attrName>
                                        </p:attrNameLst>
                                      </p:cBhvr>
                                      <p:to>
                                        <p:strVal val="hidden"/>
                                      </p:to>
                                    </p:set>
                                  </p:childTnLst>
                                </p:cTn>
                              </p:par>
                              <p:par>
                                <p:cTn id="23" presetID="3" presetClass="exit" presetSubtype="10" fill="hold" nodeType="withEffect">
                                  <p:stCondLst>
                                    <p:cond delay="0"/>
                                  </p:stCondLst>
                                  <p:childTnLst>
                                    <p:animEffect transition="out" filter="blinds(horizontal)">
                                      <p:cBhvr>
                                        <p:cTn id="24" dur="500"/>
                                        <p:tgtEl>
                                          <p:spTgt spid="4098">
                                            <p:txEl>
                                              <p:pRg st="5" end="5"/>
                                            </p:txEl>
                                          </p:spTgt>
                                        </p:tgtEl>
                                      </p:cBhvr>
                                    </p:animEffect>
                                    <p:set>
                                      <p:cBhvr>
                                        <p:cTn id="25" dur="1" fill="hold">
                                          <p:stCondLst>
                                            <p:cond delay="499"/>
                                          </p:stCondLst>
                                        </p:cTn>
                                        <p:tgtEl>
                                          <p:spTgt spid="4098">
                                            <p:txEl>
                                              <p:pRg st="5" end="5"/>
                                            </p:txEl>
                                          </p:spTgt>
                                        </p:tgtEl>
                                        <p:attrNameLst>
                                          <p:attrName>style.visibility</p:attrName>
                                        </p:attrNameLst>
                                      </p:cBhvr>
                                      <p:to>
                                        <p:strVal val="hidden"/>
                                      </p:to>
                                    </p:set>
                                  </p:childTnLst>
                                </p:cTn>
                              </p:par>
                            </p:childTnLst>
                          </p:cTn>
                        </p:par>
                        <p:par>
                          <p:cTn id="26" fill="hold">
                            <p:stCondLst>
                              <p:cond delay="500"/>
                            </p:stCondLst>
                            <p:childTnLst>
                              <p:par>
                                <p:cTn id="27" presetID="0" presetClass="path" presetSubtype="0" accel="50000" decel="50000" fill="hold" nodeType="afterEffect">
                                  <p:stCondLst>
                                    <p:cond delay="0"/>
                                  </p:stCondLst>
                                  <p:childTnLst>
                                    <p:animMotion origin="layout" path="M -0.08168 0.00391 L -0.16189 -0.15407 " pathEditMode="relative" rAng="0" ptsTypes="AA">
                                      <p:cBhvr>
                                        <p:cTn id="28" dur="2000" fill="hold"/>
                                        <p:tgtEl>
                                          <p:spTgt spid="4098">
                                            <p:txEl>
                                              <p:pRg st="3" end="3"/>
                                            </p:txEl>
                                          </p:spTgt>
                                        </p:tgtEl>
                                        <p:attrNameLst>
                                          <p:attrName>ppt_x</p:attrName>
                                          <p:attrName>ppt_y</p:attrName>
                                        </p:attrNameLst>
                                      </p:cBhvr>
                                      <p:rCtr x="-4017" y="-789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4.6 Kritik am </a:t>
            </a:r>
            <a:r>
              <a:rPr lang="de-DE" dirty="0" err="1" smtClean="0"/>
              <a:t>Emotivismus</a:t>
            </a:r>
            <a:endParaRPr lang="de-DE" dirty="0"/>
          </a:p>
        </p:txBody>
      </p:sp>
      <p:sp>
        <p:nvSpPr>
          <p:cNvPr id="3" name="Inhaltsplatzhalter 2"/>
          <p:cNvSpPr>
            <a:spLocks noGrp="1"/>
          </p:cNvSpPr>
          <p:nvPr>
            <p:ph idx="1"/>
          </p:nvPr>
        </p:nvSpPr>
        <p:spPr>
          <a:xfrm>
            <a:off x="1825387" y="1299580"/>
            <a:ext cx="8649569" cy="5187597"/>
          </a:xfrm>
        </p:spPr>
        <p:txBody>
          <a:bodyPr/>
          <a:lstStyle/>
          <a:p>
            <a:pPr marL="501518" indent="-501518">
              <a:buFont typeface="Wingdings" pitchFamily="2" charset="2"/>
              <a:buChar char="Ø"/>
            </a:pPr>
            <a:r>
              <a:rPr lang="de-DE" dirty="0" smtClean="0"/>
              <a:t>Aristophanes in Platons Symposion</a:t>
            </a:r>
          </a:p>
          <a:p>
            <a:pPr marL="1325838" lvl="2" indent="-287060">
              <a:buFont typeface="Wingdings" pitchFamily="2" charset="2"/>
              <a:buChar char="§"/>
            </a:pPr>
            <a:r>
              <a:rPr lang="de-DE" dirty="0"/>
              <a:t>Mythos: Ursprünglich dreigeschlechtliche Menschheit, die radförmig existierte, wurde von den Göttern getrennt</a:t>
            </a:r>
          </a:p>
          <a:p>
            <a:pPr marL="1325838" lvl="2" indent="-287060">
              <a:buFont typeface="Wingdings" pitchFamily="2" charset="2"/>
              <a:buChar char="§"/>
            </a:pPr>
            <a:r>
              <a:rPr lang="de-DE" dirty="0"/>
              <a:t>Mensch von heute nur noch eine Hälfte dessen, der er eigentlich sein müsste; daher: Suche nach seiner ursprünglichen Hälfte, damit die eigentliche Ganzheit wiederhergestellt werden kann</a:t>
            </a:r>
          </a:p>
          <a:p>
            <a:pPr marL="501518" indent="-501518">
              <a:buFont typeface="Wingdings" pitchFamily="2" charset="2"/>
              <a:buChar char="Ø"/>
            </a:pPr>
            <a:r>
              <a:rPr lang="de-DE" dirty="0" smtClean="0"/>
              <a:t>Sigmund Freud</a:t>
            </a:r>
          </a:p>
          <a:p>
            <a:pPr marL="1325838" lvl="2" indent="-287060">
              <a:buFont typeface="Wingdings" pitchFamily="2" charset="2"/>
              <a:buChar char="§"/>
            </a:pPr>
            <a:r>
              <a:rPr lang="de-DE" dirty="0"/>
              <a:t>Frühkindliches Trennungstrauma des Kindes von der Mutter</a:t>
            </a:r>
          </a:p>
          <a:p>
            <a:pPr marL="1325838" lvl="2" indent="-287060">
              <a:buFont typeface="Wingdings" pitchFamily="2" charset="2"/>
              <a:buChar char="§"/>
            </a:pPr>
            <a:r>
              <a:rPr lang="de-DE" dirty="0"/>
              <a:t>Wunsch nach Wiederholung der Symbiose, Wiederherstellung der Einheit</a:t>
            </a:r>
          </a:p>
          <a:p>
            <a:pPr marL="501518" lvl="2" indent="-501518">
              <a:spcBef>
                <a:spcPct val="50000"/>
              </a:spcBef>
              <a:buFont typeface="Wingdings" pitchFamily="2" charset="2"/>
              <a:buChar char="Ø"/>
            </a:pPr>
            <a:r>
              <a:rPr lang="de-DE" sz="2533" dirty="0">
                <a:solidFill>
                  <a:schemeClr val="tx1"/>
                </a:solidFill>
                <a:latin typeface="Garamond" pitchFamily="18" charset="0"/>
                <a:ea typeface="MS PGothic" pitchFamily="34" charset="-128"/>
              </a:rPr>
              <a:t>Beide: </a:t>
            </a:r>
            <a:r>
              <a:rPr lang="de-DE" sz="2533" dirty="0" err="1">
                <a:solidFill>
                  <a:schemeClr val="tx1"/>
                </a:solidFill>
                <a:latin typeface="Garamond" pitchFamily="18" charset="0"/>
                <a:ea typeface="MS PGothic" pitchFamily="34" charset="-128"/>
              </a:rPr>
              <a:t>restitutio</a:t>
            </a:r>
            <a:r>
              <a:rPr lang="de-DE" sz="2533" dirty="0">
                <a:solidFill>
                  <a:schemeClr val="tx1"/>
                </a:solidFill>
                <a:latin typeface="Garamond" pitchFamily="18" charset="0"/>
                <a:ea typeface="MS PGothic" pitchFamily="34" charset="-128"/>
              </a:rPr>
              <a:t> ad </a:t>
            </a:r>
            <a:r>
              <a:rPr lang="de-DE" sz="2533" dirty="0" err="1">
                <a:solidFill>
                  <a:schemeClr val="tx1"/>
                </a:solidFill>
                <a:latin typeface="Garamond" pitchFamily="18" charset="0"/>
                <a:ea typeface="MS PGothic" pitchFamily="34" charset="-128"/>
              </a:rPr>
              <a:t>integrum</a:t>
            </a:r>
            <a:r>
              <a:rPr lang="de-DE" sz="2533" dirty="0">
                <a:solidFill>
                  <a:schemeClr val="tx1"/>
                </a:solidFill>
                <a:latin typeface="Garamond" pitchFamily="18" charset="0"/>
                <a:ea typeface="MS PGothic" pitchFamily="34" charset="-128"/>
              </a:rPr>
              <a:t>; Aber: Grund für persönliche Beziehung liegt im Charakter des anderen und nicht darin, dass er mich ergänzt</a:t>
            </a:r>
          </a:p>
          <a:p>
            <a:endParaRPr lang="de-DE" dirty="0" smtClean="0"/>
          </a:p>
        </p:txBody>
      </p:sp>
      <p:sp>
        <p:nvSpPr>
          <p:cNvPr id="4" name="Inhaltsplatzhalter 3"/>
          <p:cNvSpPr>
            <a:spLocks noGrp="1"/>
          </p:cNvSpPr>
          <p:nvPr>
            <p:ph sz="quarter" idx="10"/>
          </p:nvPr>
        </p:nvSpPr>
        <p:spPr/>
        <p:txBody>
          <a:bodyPr/>
          <a:lstStyle/>
          <a:p>
            <a:r>
              <a:rPr lang="de-DE" dirty="0" smtClean="0"/>
              <a:t>Der Weg über das Phänomen der Verliebtheit</a:t>
            </a:r>
            <a:endParaRPr lang="de-DE" dirty="0"/>
          </a:p>
        </p:txBody>
      </p:sp>
    </p:spTree>
    <p:extLst>
      <p:ext uri="{BB962C8B-B14F-4D97-AF65-F5344CB8AC3E}">
        <p14:creationId xmlns:p14="http://schemas.microsoft.com/office/powerpoint/2010/main" val="1623856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linds(horizontal)">
                                      <p:cBhvr>
                                        <p:cTn id="24" dur="500"/>
                                        <p:tgtEl>
                                          <p:spTgt spid="3">
                                            <p:txEl>
                                              <p:pRg st="5" end="5"/>
                                            </p:tx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hteck 3"/>
          <p:cNvSpPr>
            <a:spLocks noChangeArrowheads="1"/>
          </p:cNvSpPr>
          <p:nvPr/>
        </p:nvSpPr>
        <p:spPr bwMode="auto">
          <a:xfrm>
            <a:off x="1521581" y="0"/>
            <a:ext cx="9148840" cy="15158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fontAlgn="base" hangingPunct="0">
              <a:spcBef>
                <a:spcPct val="0"/>
              </a:spcBef>
              <a:spcAft>
                <a:spcPct val="0"/>
              </a:spcAft>
            </a:pPr>
            <a:endParaRPr lang="de-DE" sz="985" b="1">
              <a:solidFill>
                <a:srgbClr val="3C3737"/>
              </a:solidFill>
            </a:endParaRPr>
          </a:p>
        </p:txBody>
      </p:sp>
      <p:pic>
        <p:nvPicPr>
          <p:cNvPr id="4099" name="Picture 5" descr="C:\Users\Johannes\Desktop\Hochschul-Gelb.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1581" y="0"/>
            <a:ext cx="914884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Rectangle 2"/>
          <p:cNvSpPr txBox="1">
            <a:spLocks noChangeArrowheads="1"/>
          </p:cNvSpPr>
          <p:nvPr/>
        </p:nvSpPr>
        <p:spPr bwMode="auto">
          <a:xfrm>
            <a:off x="1836951" y="257343"/>
            <a:ext cx="8451936" cy="26692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26645" tIns="75987" rIns="0" bIns="0" numCol="1" anchor="t" anchorCtr="0" compatLnSpc="1">
            <a:prstTxWarp prst="textNoShape">
              <a:avLst/>
            </a:prstTxWarp>
          </a:bodyPr>
          <a:lstStyle/>
          <a:p>
            <a:pPr defTabSz="914795" fontAlgn="base">
              <a:spcBef>
                <a:spcPct val="0"/>
              </a:spcBef>
              <a:spcAft>
                <a:spcPct val="0"/>
              </a:spcAft>
              <a:tabLst>
                <a:tab pos="2274141" algn="l"/>
              </a:tabLst>
              <a:defRPr/>
            </a:pPr>
            <a:r>
              <a:rPr lang="de-DE" sz="4222" b="1" kern="0" dirty="0">
                <a:solidFill>
                  <a:srgbClr val="3C3737"/>
                </a:solidFill>
                <a:latin typeface="Garamond" pitchFamily="18" charset="0"/>
                <a:cs typeface="Arial" charset="0"/>
              </a:rPr>
              <a:t>4. Menschliche Beziehungen: Freundschaft und Liebe </a:t>
            </a:r>
          </a:p>
        </p:txBody>
      </p:sp>
      <p:sp>
        <p:nvSpPr>
          <p:cNvPr id="6" name="Textfeld 5"/>
          <p:cNvSpPr txBox="1">
            <a:spLocks noChangeArrowheads="1"/>
          </p:cNvSpPr>
          <p:nvPr/>
        </p:nvSpPr>
        <p:spPr bwMode="auto">
          <a:xfrm>
            <a:off x="2293056" y="1621259"/>
            <a:ext cx="8119709" cy="52366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620713" indent="-620713" defTabSz="879475" eaLnBrk="0" hangingPunct="0">
              <a:defRPr sz="1400" b="1">
                <a:solidFill>
                  <a:schemeClr val="tx1"/>
                </a:solidFill>
                <a:latin typeface="Verdana" charset="0"/>
                <a:ea typeface="MS PGothic" charset="0"/>
                <a:cs typeface="MS PGothic" charset="0"/>
              </a:defRPr>
            </a:lvl1pPr>
            <a:lvl2pPr marL="742950" indent="-285750" defTabSz="879475" eaLnBrk="0" hangingPunct="0">
              <a:defRPr sz="1400" b="1">
                <a:solidFill>
                  <a:schemeClr val="tx1"/>
                </a:solidFill>
                <a:latin typeface="Verdana" charset="0"/>
                <a:ea typeface="MS PGothic" charset="0"/>
                <a:cs typeface="MS PGothic" charset="0"/>
              </a:defRPr>
            </a:lvl2pPr>
            <a:lvl3pPr marL="1143000" indent="-228600" defTabSz="879475" eaLnBrk="0" hangingPunct="0">
              <a:defRPr sz="1400" b="1">
                <a:solidFill>
                  <a:schemeClr val="tx1"/>
                </a:solidFill>
                <a:latin typeface="Verdana" charset="0"/>
                <a:ea typeface="MS PGothic" charset="0"/>
                <a:cs typeface="MS PGothic" charset="0"/>
              </a:defRPr>
            </a:lvl3pPr>
            <a:lvl4pPr marL="1600200" indent="-228600" defTabSz="879475" eaLnBrk="0" hangingPunct="0">
              <a:defRPr sz="1400" b="1">
                <a:solidFill>
                  <a:schemeClr val="tx1"/>
                </a:solidFill>
                <a:latin typeface="Verdana" charset="0"/>
                <a:ea typeface="MS PGothic" charset="0"/>
                <a:cs typeface="MS PGothic" charset="0"/>
              </a:defRPr>
            </a:lvl4pPr>
            <a:lvl5pPr marL="2057400" indent="-228600" defTabSz="879475" eaLnBrk="0" hangingPunct="0">
              <a:defRPr sz="1400" b="1">
                <a:solidFill>
                  <a:schemeClr val="tx1"/>
                </a:solidFill>
                <a:latin typeface="Verdana" charset="0"/>
                <a:ea typeface="MS PGothic" charset="0"/>
                <a:cs typeface="MS PGothic" charset="0"/>
              </a:defRPr>
            </a:lvl5pPr>
            <a:lvl6pPr marL="25146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6pPr>
            <a:lvl7pPr marL="29718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7pPr>
            <a:lvl8pPr marL="34290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8pPr>
            <a:lvl9pPr marL="38862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9pPr>
          </a:lstStyle>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4.1 	Der Mensch als </a:t>
            </a:r>
            <a:r>
              <a:rPr lang="de-DE" sz="2674" b="0" dirty="0" err="1">
                <a:solidFill>
                  <a:srgbClr val="000000"/>
                </a:solidFill>
                <a:latin typeface="Garamond" pitchFamily="18" charset="0"/>
              </a:rPr>
              <a:t>zoon</a:t>
            </a:r>
            <a:r>
              <a:rPr lang="de-DE" sz="2674" b="0" dirty="0">
                <a:solidFill>
                  <a:srgbClr val="000000"/>
                </a:solidFill>
                <a:latin typeface="Garamond" pitchFamily="18" charset="0"/>
              </a:rPr>
              <a:t> </a:t>
            </a:r>
            <a:r>
              <a:rPr lang="de-DE" sz="2674" b="0" dirty="0" err="1">
                <a:solidFill>
                  <a:srgbClr val="000000"/>
                </a:solidFill>
                <a:latin typeface="Garamond" pitchFamily="18" charset="0"/>
              </a:rPr>
              <a:t>politikon</a:t>
            </a:r>
            <a:endParaRPr lang="de-DE" sz="2674" b="0" dirty="0">
              <a:solidFill>
                <a:srgbClr val="000000"/>
              </a:solidFill>
              <a:latin typeface="Garamond" pitchFamily="18" charset="0"/>
            </a:endParaRP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4.2 	Der Mensch als Wolf: Die Sophistik, Hobbes u. Nietzsche</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4.3 	Eine </a:t>
            </a:r>
            <a:r>
              <a:rPr lang="de-DE" sz="2674" b="0" dirty="0" err="1">
                <a:solidFill>
                  <a:srgbClr val="000000"/>
                </a:solidFill>
                <a:latin typeface="Garamond" pitchFamily="18" charset="0"/>
              </a:rPr>
              <a:t>organizistische</a:t>
            </a:r>
            <a:r>
              <a:rPr lang="de-DE" sz="2674" b="0" dirty="0">
                <a:solidFill>
                  <a:srgbClr val="000000"/>
                </a:solidFill>
                <a:latin typeface="Garamond" pitchFamily="18" charset="0"/>
              </a:rPr>
              <a:t> oder eine solitäre Anthropologie?</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4.4 	Eine andere Form der Argumentation: Die Stoiker</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4.5 	Die drei Arten der Freundschaft</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4.6 	Kritik am </a:t>
            </a:r>
            <a:r>
              <a:rPr lang="de-DE" sz="2674" b="0" dirty="0" err="1">
                <a:solidFill>
                  <a:srgbClr val="000000"/>
                </a:solidFill>
                <a:latin typeface="Garamond" pitchFamily="18" charset="0"/>
              </a:rPr>
              <a:t>Emotivismus</a:t>
            </a:r>
            <a:endParaRPr lang="de-DE" sz="2674" b="0" dirty="0">
              <a:solidFill>
                <a:srgbClr val="000000"/>
              </a:solidFill>
              <a:latin typeface="Garamond" pitchFamily="18" charset="0"/>
            </a:endParaRP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4.7 	Kritik am Utilitarismus</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4.8 	Das Modell der Freundschaft</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4.9 	</a:t>
            </a:r>
            <a:r>
              <a:rPr lang="de-DE" sz="2674" b="0" dirty="0" err="1">
                <a:solidFill>
                  <a:srgbClr val="000000"/>
                </a:solidFill>
                <a:latin typeface="Garamond" pitchFamily="18" charset="0"/>
              </a:rPr>
              <a:t>Misamoristen</a:t>
            </a:r>
            <a:endParaRPr lang="de-DE" sz="2674" b="0" dirty="0">
              <a:solidFill>
                <a:srgbClr val="000000"/>
              </a:solidFill>
              <a:latin typeface="Garamond" pitchFamily="18" charset="0"/>
            </a:endParaRPr>
          </a:p>
        </p:txBody>
      </p:sp>
    </p:spTree>
    <p:extLst>
      <p:ext uri="{BB962C8B-B14F-4D97-AF65-F5344CB8AC3E}">
        <p14:creationId xmlns:p14="http://schemas.microsoft.com/office/powerpoint/2010/main" val="3114959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 calcmode="lin" valueType="num">
                                      <p:cBhvr additive="base">
                                        <p:cTn id="3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 calcmode="lin" valueType="num">
                                      <p:cBhvr additive="base">
                                        <p:cTn id="3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3" presetClass="exit" presetSubtype="10" fill="hold" grpId="0" nodeType="clickEffect">
                                  <p:stCondLst>
                                    <p:cond delay="0"/>
                                  </p:stCondLst>
                                  <p:childTnLst>
                                    <p:animEffect transition="out" filter="blinds(horizontal)">
                                      <p:cBhvr>
                                        <p:cTn id="44" dur="500"/>
                                        <p:tgtEl>
                                          <p:spTgt spid="7"/>
                                        </p:tgtEl>
                                      </p:cBhvr>
                                    </p:animEffect>
                                    <p:set>
                                      <p:cBhvr>
                                        <p:cTn id="45" dur="1" fill="hold">
                                          <p:stCondLst>
                                            <p:cond delay="499"/>
                                          </p:stCondLst>
                                        </p:cTn>
                                        <p:tgtEl>
                                          <p:spTgt spid="7"/>
                                        </p:tgtEl>
                                        <p:attrNameLst>
                                          <p:attrName>style.visibility</p:attrName>
                                        </p:attrNameLst>
                                      </p:cBhvr>
                                      <p:to>
                                        <p:strVal val="hidden"/>
                                      </p:to>
                                    </p:set>
                                  </p:childTnLst>
                                </p:cTn>
                              </p:par>
                              <p:par>
                                <p:cTn id="46" presetID="2" presetClass="exit" presetSubtype="4" fill="hold" nodeType="withEffect">
                                  <p:stCondLst>
                                    <p:cond delay="0"/>
                                  </p:stCondLst>
                                  <p:childTnLst>
                                    <p:anim calcmode="lin" valueType="num">
                                      <p:cBhvr additive="base">
                                        <p:cTn id="47" dur="500"/>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8" dur="500"/>
                                        <p:tgtEl>
                                          <p:spTgt spid="6">
                                            <p:txEl>
                                              <p:pRg st="0" end="0"/>
                                            </p:txEl>
                                          </p:spTgt>
                                        </p:tgtEl>
                                        <p:attrNameLst>
                                          <p:attrName>ppt_y</p:attrName>
                                        </p:attrNameLst>
                                      </p:cBhvr>
                                      <p:tavLst>
                                        <p:tav tm="0">
                                          <p:val>
                                            <p:strVal val="ppt_y"/>
                                          </p:val>
                                        </p:tav>
                                        <p:tav tm="100000">
                                          <p:val>
                                            <p:strVal val="1+ppt_h/2"/>
                                          </p:val>
                                        </p:tav>
                                      </p:tavLst>
                                    </p:anim>
                                    <p:set>
                                      <p:cBhvr>
                                        <p:cTn id="49" dur="1" fill="hold">
                                          <p:stCondLst>
                                            <p:cond delay="499"/>
                                          </p:stCondLst>
                                        </p:cTn>
                                        <p:tgtEl>
                                          <p:spTgt spid="6">
                                            <p:txEl>
                                              <p:pRg st="0" end="0"/>
                                            </p:txEl>
                                          </p:spTgt>
                                        </p:tgtEl>
                                        <p:attrNameLst>
                                          <p:attrName>style.visibility</p:attrName>
                                        </p:attrNameLst>
                                      </p:cBhvr>
                                      <p:to>
                                        <p:strVal val="hidden"/>
                                      </p:to>
                                    </p:set>
                                  </p:childTnLst>
                                </p:cTn>
                              </p:par>
                              <p:par>
                                <p:cTn id="50" presetID="2" presetClass="exit" presetSubtype="4" fill="hold" nodeType="withEffect">
                                  <p:stCondLst>
                                    <p:cond delay="0"/>
                                  </p:stCondLst>
                                  <p:childTnLst>
                                    <p:anim calcmode="lin" valueType="num">
                                      <p:cBhvr additive="base">
                                        <p:cTn id="51" dur="500"/>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2" dur="500"/>
                                        <p:tgtEl>
                                          <p:spTgt spid="6">
                                            <p:txEl>
                                              <p:pRg st="1" end="1"/>
                                            </p:txEl>
                                          </p:spTgt>
                                        </p:tgtEl>
                                        <p:attrNameLst>
                                          <p:attrName>ppt_y</p:attrName>
                                        </p:attrNameLst>
                                      </p:cBhvr>
                                      <p:tavLst>
                                        <p:tav tm="0">
                                          <p:val>
                                            <p:strVal val="ppt_y"/>
                                          </p:val>
                                        </p:tav>
                                        <p:tav tm="100000">
                                          <p:val>
                                            <p:strVal val="1+ppt_h/2"/>
                                          </p:val>
                                        </p:tav>
                                      </p:tavLst>
                                    </p:anim>
                                    <p:set>
                                      <p:cBhvr>
                                        <p:cTn id="53" dur="1" fill="hold">
                                          <p:stCondLst>
                                            <p:cond delay="499"/>
                                          </p:stCondLst>
                                        </p:cTn>
                                        <p:tgtEl>
                                          <p:spTgt spid="6">
                                            <p:txEl>
                                              <p:pRg st="1" end="1"/>
                                            </p:txEl>
                                          </p:spTgt>
                                        </p:tgtEl>
                                        <p:attrNameLst>
                                          <p:attrName>style.visibility</p:attrName>
                                        </p:attrNameLst>
                                      </p:cBhvr>
                                      <p:to>
                                        <p:strVal val="hidden"/>
                                      </p:to>
                                    </p:set>
                                  </p:childTnLst>
                                </p:cTn>
                              </p:par>
                              <p:par>
                                <p:cTn id="54" presetID="2" presetClass="exit" presetSubtype="4" fill="hold" nodeType="withEffect">
                                  <p:stCondLst>
                                    <p:cond delay="0"/>
                                  </p:stCondLst>
                                  <p:childTnLst>
                                    <p:anim calcmode="lin" valueType="num">
                                      <p:cBhvr additive="base">
                                        <p:cTn id="55" dur="500"/>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6" dur="500"/>
                                        <p:tgtEl>
                                          <p:spTgt spid="6">
                                            <p:txEl>
                                              <p:pRg st="2" end="2"/>
                                            </p:txEl>
                                          </p:spTgt>
                                        </p:tgtEl>
                                        <p:attrNameLst>
                                          <p:attrName>ppt_y</p:attrName>
                                        </p:attrNameLst>
                                      </p:cBhvr>
                                      <p:tavLst>
                                        <p:tav tm="0">
                                          <p:val>
                                            <p:strVal val="ppt_y"/>
                                          </p:val>
                                        </p:tav>
                                        <p:tav tm="100000">
                                          <p:val>
                                            <p:strVal val="1+ppt_h/2"/>
                                          </p:val>
                                        </p:tav>
                                      </p:tavLst>
                                    </p:anim>
                                    <p:set>
                                      <p:cBhvr>
                                        <p:cTn id="57" dur="1" fill="hold">
                                          <p:stCondLst>
                                            <p:cond delay="499"/>
                                          </p:stCondLst>
                                        </p:cTn>
                                        <p:tgtEl>
                                          <p:spTgt spid="6">
                                            <p:txEl>
                                              <p:pRg st="2" end="2"/>
                                            </p:txEl>
                                          </p:spTgt>
                                        </p:tgtEl>
                                        <p:attrNameLst>
                                          <p:attrName>style.visibility</p:attrName>
                                        </p:attrNameLst>
                                      </p:cBhvr>
                                      <p:to>
                                        <p:strVal val="hidden"/>
                                      </p:to>
                                    </p:set>
                                  </p:childTnLst>
                                </p:cTn>
                              </p:par>
                              <p:par>
                                <p:cTn id="58" presetID="2" presetClass="exit" presetSubtype="4" fill="hold" nodeType="withEffect">
                                  <p:stCondLst>
                                    <p:cond delay="0"/>
                                  </p:stCondLst>
                                  <p:childTnLst>
                                    <p:anim calcmode="lin" valueType="num">
                                      <p:cBhvr additive="base">
                                        <p:cTn id="59" dur="500"/>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60" dur="500"/>
                                        <p:tgtEl>
                                          <p:spTgt spid="6">
                                            <p:txEl>
                                              <p:pRg st="3" end="3"/>
                                            </p:txEl>
                                          </p:spTgt>
                                        </p:tgtEl>
                                        <p:attrNameLst>
                                          <p:attrName>ppt_y</p:attrName>
                                        </p:attrNameLst>
                                      </p:cBhvr>
                                      <p:tavLst>
                                        <p:tav tm="0">
                                          <p:val>
                                            <p:strVal val="ppt_y"/>
                                          </p:val>
                                        </p:tav>
                                        <p:tav tm="100000">
                                          <p:val>
                                            <p:strVal val="1+ppt_h/2"/>
                                          </p:val>
                                        </p:tav>
                                      </p:tavLst>
                                    </p:anim>
                                    <p:set>
                                      <p:cBhvr>
                                        <p:cTn id="61" dur="1" fill="hold">
                                          <p:stCondLst>
                                            <p:cond delay="499"/>
                                          </p:stCondLst>
                                        </p:cTn>
                                        <p:tgtEl>
                                          <p:spTgt spid="6">
                                            <p:txEl>
                                              <p:pRg st="3" end="3"/>
                                            </p:txEl>
                                          </p:spTgt>
                                        </p:tgtEl>
                                        <p:attrNameLst>
                                          <p:attrName>style.visibility</p:attrName>
                                        </p:attrNameLst>
                                      </p:cBhvr>
                                      <p:to>
                                        <p:strVal val="hidden"/>
                                      </p:to>
                                    </p:set>
                                  </p:childTnLst>
                                </p:cTn>
                              </p:par>
                              <p:par>
                                <p:cTn id="62" presetID="2" presetClass="exit" presetSubtype="4" fill="hold" nodeType="withEffect">
                                  <p:stCondLst>
                                    <p:cond delay="0"/>
                                  </p:stCondLst>
                                  <p:childTnLst>
                                    <p:anim calcmode="lin" valueType="num">
                                      <p:cBhvr additive="base">
                                        <p:cTn id="63" dur="500"/>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64" dur="500"/>
                                        <p:tgtEl>
                                          <p:spTgt spid="6">
                                            <p:txEl>
                                              <p:pRg st="4" end="4"/>
                                            </p:txEl>
                                          </p:spTgt>
                                        </p:tgtEl>
                                        <p:attrNameLst>
                                          <p:attrName>ppt_y</p:attrName>
                                        </p:attrNameLst>
                                      </p:cBhvr>
                                      <p:tavLst>
                                        <p:tav tm="0">
                                          <p:val>
                                            <p:strVal val="ppt_y"/>
                                          </p:val>
                                        </p:tav>
                                        <p:tav tm="100000">
                                          <p:val>
                                            <p:strVal val="1+ppt_h/2"/>
                                          </p:val>
                                        </p:tav>
                                      </p:tavLst>
                                    </p:anim>
                                    <p:set>
                                      <p:cBhvr>
                                        <p:cTn id="65" dur="1" fill="hold">
                                          <p:stCondLst>
                                            <p:cond delay="499"/>
                                          </p:stCondLst>
                                        </p:cTn>
                                        <p:tgtEl>
                                          <p:spTgt spid="6">
                                            <p:txEl>
                                              <p:pRg st="4" end="4"/>
                                            </p:txEl>
                                          </p:spTgt>
                                        </p:tgtEl>
                                        <p:attrNameLst>
                                          <p:attrName>style.visibility</p:attrName>
                                        </p:attrNameLst>
                                      </p:cBhvr>
                                      <p:to>
                                        <p:strVal val="hidden"/>
                                      </p:to>
                                    </p:set>
                                  </p:childTnLst>
                                </p:cTn>
                              </p:par>
                              <p:par>
                                <p:cTn id="66" presetID="2" presetClass="exit" presetSubtype="4" fill="hold" nodeType="withEffect">
                                  <p:stCondLst>
                                    <p:cond delay="0"/>
                                  </p:stCondLst>
                                  <p:childTnLst>
                                    <p:anim calcmode="lin" valueType="num">
                                      <p:cBhvr additive="base">
                                        <p:cTn id="67" dur="500"/>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68" dur="500"/>
                                        <p:tgtEl>
                                          <p:spTgt spid="6">
                                            <p:txEl>
                                              <p:pRg st="5" end="5"/>
                                            </p:txEl>
                                          </p:spTgt>
                                        </p:tgtEl>
                                        <p:attrNameLst>
                                          <p:attrName>ppt_y</p:attrName>
                                        </p:attrNameLst>
                                      </p:cBhvr>
                                      <p:tavLst>
                                        <p:tav tm="0">
                                          <p:val>
                                            <p:strVal val="ppt_y"/>
                                          </p:val>
                                        </p:tav>
                                        <p:tav tm="100000">
                                          <p:val>
                                            <p:strVal val="1+ppt_h/2"/>
                                          </p:val>
                                        </p:tav>
                                      </p:tavLst>
                                    </p:anim>
                                    <p:set>
                                      <p:cBhvr>
                                        <p:cTn id="69" dur="1" fill="hold">
                                          <p:stCondLst>
                                            <p:cond delay="499"/>
                                          </p:stCondLst>
                                        </p:cTn>
                                        <p:tgtEl>
                                          <p:spTgt spid="6">
                                            <p:txEl>
                                              <p:pRg st="5" end="5"/>
                                            </p:txEl>
                                          </p:spTgt>
                                        </p:tgtEl>
                                        <p:attrNameLst>
                                          <p:attrName>style.visibility</p:attrName>
                                        </p:attrNameLst>
                                      </p:cBhvr>
                                      <p:to>
                                        <p:strVal val="hidden"/>
                                      </p:to>
                                    </p:set>
                                  </p:childTnLst>
                                </p:cTn>
                              </p:par>
                              <p:par>
                                <p:cTn id="70" presetID="2" presetClass="exit" presetSubtype="4" fill="hold" nodeType="withEffect">
                                  <p:stCondLst>
                                    <p:cond delay="0"/>
                                  </p:stCondLst>
                                  <p:childTnLst>
                                    <p:anim calcmode="lin" valueType="num">
                                      <p:cBhvr additive="base">
                                        <p:cTn id="71" dur="500"/>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72" dur="500"/>
                                        <p:tgtEl>
                                          <p:spTgt spid="6">
                                            <p:txEl>
                                              <p:pRg st="7" end="7"/>
                                            </p:txEl>
                                          </p:spTgt>
                                        </p:tgtEl>
                                        <p:attrNameLst>
                                          <p:attrName>ppt_y</p:attrName>
                                        </p:attrNameLst>
                                      </p:cBhvr>
                                      <p:tavLst>
                                        <p:tav tm="0">
                                          <p:val>
                                            <p:strVal val="ppt_y"/>
                                          </p:val>
                                        </p:tav>
                                        <p:tav tm="100000">
                                          <p:val>
                                            <p:strVal val="1+ppt_h/2"/>
                                          </p:val>
                                        </p:tav>
                                      </p:tavLst>
                                    </p:anim>
                                    <p:set>
                                      <p:cBhvr>
                                        <p:cTn id="73" dur="1" fill="hold">
                                          <p:stCondLst>
                                            <p:cond delay="499"/>
                                          </p:stCondLst>
                                        </p:cTn>
                                        <p:tgtEl>
                                          <p:spTgt spid="6">
                                            <p:txEl>
                                              <p:pRg st="7" end="7"/>
                                            </p:txEl>
                                          </p:spTgt>
                                        </p:tgtEl>
                                        <p:attrNameLst>
                                          <p:attrName>style.visibility</p:attrName>
                                        </p:attrNameLst>
                                      </p:cBhvr>
                                      <p:to>
                                        <p:strVal val="hidden"/>
                                      </p:to>
                                    </p:set>
                                  </p:childTnLst>
                                </p:cTn>
                              </p:par>
                              <p:par>
                                <p:cTn id="74" presetID="2" presetClass="exit" presetSubtype="4" fill="hold" nodeType="withEffect">
                                  <p:stCondLst>
                                    <p:cond delay="0"/>
                                  </p:stCondLst>
                                  <p:childTnLst>
                                    <p:anim calcmode="lin" valueType="num">
                                      <p:cBhvr additive="base">
                                        <p:cTn id="75" dur="500"/>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76" dur="500"/>
                                        <p:tgtEl>
                                          <p:spTgt spid="6">
                                            <p:txEl>
                                              <p:pRg st="8" end="8"/>
                                            </p:txEl>
                                          </p:spTgt>
                                        </p:tgtEl>
                                        <p:attrNameLst>
                                          <p:attrName>ppt_y</p:attrName>
                                        </p:attrNameLst>
                                      </p:cBhvr>
                                      <p:tavLst>
                                        <p:tav tm="0">
                                          <p:val>
                                            <p:strVal val="ppt_y"/>
                                          </p:val>
                                        </p:tav>
                                        <p:tav tm="100000">
                                          <p:val>
                                            <p:strVal val="1+ppt_h/2"/>
                                          </p:val>
                                        </p:tav>
                                      </p:tavLst>
                                    </p:anim>
                                    <p:set>
                                      <p:cBhvr>
                                        <p:cTn id="77" dur="1" fill="hold">
                                          <p:stCondLst>
                                            <p:cond delay="499"/>
                                          </p:stCondLst>
                                        </p:cTn>
                                        <p:tgtEl>
                                          <p:spTgt spid="6">
                                            <p:txEl>
                                              <p:pRg st="8" end="8"/>
                                            </p:txEl>
                                          </p:spTgt>
                                        </p:tgtEl>
                                        <p:attrNameLst>
                                          <p:attrName>style.visibility</p:attrName>
                                        </p:attrNameLst>
                                      </p:cBhvr>
                                      <p:to>
                                        <p:strVal val="hidden"/>
                                      </p:to>
                                    </p:set>
                                  </p:childTnLst>
                                </p:cTn>
                              </p:par>
                              <p:par>
                                <p:cTn id="78" presetID="5" presetClass="emph" presetSubtype="1" nodeType="withEffect">
                                  <p:stCondLst>
                                    <p:cond delay="0"/>
                                  </p:stCondLst>
                                  <p:childTnLst>
                                    <p:set>
                                      <p:cBhvr override="childStyle">
                                        <p:cTn id="79" dur="indefinite"/>
                                        <p:tgtEl>
                                          <p:spTgt spid="6">
                                            <p:txEl>
                                              <p:pRg st="6" end="6"/>
                                            </p:txEl>
                                          </p:spTgt>
                                        </p:tgtEl>
                                        <p:attrNameLst>
                                          <p:attrName>style.fontStyle</p:attrName>
                                        </p:attrNameLst>
                                      </p:cBhvr>
                                      <p:to>
                                        <p:strVal val="normal"/>
                                      </p:to>
                                    </p:set>
                                    <p:set>
                                      <p:cBhvr override="childStyle">
                                        <p:cTn id="80" dur="indefinite"/>
                                        <p:tgtEl>
                                          <p:spTgt spid="6">
                                            <p:txEl>
                                              <p:pRg st="6" end="6"/>
                                            </p:txEl>
                                          </p:spTgt>
                                        </p:tgtEl>
                                        <p:attrNameLst>
                                          <p:attrName>style.fontWeight</p:attrName>
                                        </p:attrNameLst>
                                      </p:cBhvr>
                                      <p:to>
                                        <p:strVal val="bold"/>
                                      </p:to>
                                    </p:set>
                                    <p:set>
                                      <p:cBhvr override="childStyle">
                                        <p:cTn id="81" dur="indefinite"/>
                                        <p:tgtEl>
                                          <p:spTgt spid="6">
                                            <p:txEl>
                                              <p:pRg st="6" end="6"/>
                                            </p:txEl>
                                          </p:spTgt>
                                        </p:tgtEl>
                                        <p:attrNameLst>
                                          <p:attrName>style.textDecorationUnderline</p:attrName>
                                        </p:attrNameLst>
                                      </p:cBhvr>
                                      <p:to>
                                        <p:strVal val="false"/>
                                      </p:to>
                                    </p:set>
                                  </p:childTnLst>
                                </p:cTn>
                              </p:par>
                            </p:childTnLst>
                          </p:cTn>
                        </p:par>
                        <p:par>
                          <p:cTn id="82" fill="hold">
                            <p:stCondLst>
                              <p:cond delay="500"/>
                            </p:stCondLst>
                            <p:childTnLst>
                              <p:par>
                                <p:cTn id="83" presetID="0" presetClass="path" presetSubtype="0" accel="50000" decel="50000" fill="hold" nodeType="afterEffect">
                                  <p:stCondLst>
                                    <p:cond delay="0"/>
                                  </p:stCondLst>
                                  <p:childTnLst>
                                    <p:animMotion origin="layout" path="M -8.63142E-7 1.53094E-6 L 0.13088 -0.34723 " pathEditMode="relative" rAng="0" ptsTypes="AA">
                                      <p:cBhvr>
                                        <p:cTn id="84" dur="2000" fill="hold"/>
                                        <p:tgtEl>
                                          <p:spTgt spid="6">
                                            <p:txEl>
                                              <p:pRg st="6" end="6"/>
                                            </p:txEl>
                                          </p:spTgt>
                                        </p:tgtEl>
                                        <p:attrNameLst>
                                          <p:attrName>ppt_x</p:attrName>
                                          <p:attrName>ppt_y</p:attrName>
                                        </p:attrNameLst>
                                      </p:cBhvr>
                                      <p:rCtr x="6500" y="-174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build="allAtOnce"/>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4.7 Kritik am Utilitarismus</a:t>
            </a:r>
            <a:endParaRPr lang="de-DE" dirty="0"/>
          </a:p>
        </p:txBody>
      </p:sp>
      <p:sp>
        <p:nvSpPr>
          <p:cNvPr id="3" name="Inhaltsplatzhalter 2"/>
          <p:cNvSpPr>
            <a:spLocks noGrp="1"/>
          </p:cNvSpPr>
          <p:nvPr>
            <p:ph idx="1"/>
          </p:nvPr>
        </p:nvSpPr>
        <p:spPr/>
        <p:txBody>
          <a:bodyPr/>
          <a:lstStyle/>
          <a:p>
            <a:pPr marL="501518" indent="-501518">
              <a:buFont typeface="Wingdings" pitchFamily="2" charset="2"/>
              <a:buChar char="Ø"/>
            </a:pPr>
            <a:r>
              <a:rPr lang="de-DE" dirty="0" smtClean="0"/>
              <a:t>Die These des Utilitarismus: Die Freundschaft wird durch den Nutzen, den ich davon habe, begründet</a:t>
            </a:r>
          </a:p>
          <a:p>
            <a:pPr marL="501518" indent="-501518">
              <a:buFont typeface="Wingdings" pitchFamily="2" charset="2"/>
              <a:buChar char="Ø"/>
            </a:pPr>
            <a:r>
              <a:rPr lang="de-DE" dirty="0" smtClean="0"/>
              <a:t>Richtig: Der Nutzen, den ich von einer Freundschaft habe, ist notwendige, nicht aber hinreichende Bedingung dafür, eine Freundschaft zu wollen. In allen Freundschaften lässt sich ein Nutzen angeben, den der Freund von der Freundschaft hat.</a:t>
            </a:r>
          </a:p>
          <a:p>
            <a:pPr marL="501518" indent="-501518">
              <a:buFont typeface="Wingdings" pitchFamily="2" charset="2"/>
              <a:buChar char="Ø"/>
            </a:pPr>
            <a:r>
              <a:rPr lang="de-DE" dirty="0" smtClean="0"/>
              <a:t>Verbindung der altruistischen Sicht der Freundschaft mit einem schwachen Utilitarismus (Grund bleibt der andere Mensch)</a:t>
            </a:r>
          </a:p>
          <a:p>
            <a:pPr>
              <a:buFont typeface="Wingdings" pitchFamily="2" charset="2"/>
              <a:buChar char="v"/>
            </a:pPr>
            <a:r>
              <a:rPr lang="de-DE" dirty="0" smtClean="0"/>
              <a:t>Probleme des Liebens (im weiten Sinne) um seiner selbst willen:</a:t>
            </a:r>
          </a:p>
          <a:p>
            <a:pPr lvl="2">
              <a:buFont typeface="Wingdings" pitchFamily="2" charset="2"/>
              <a:buChar char="v"/>
            </a:pPr>
            <a:r>
              <a:rPr lang="de-DE" dirty="0" smtClean="0"/>
              <a:t>Ein Lieben der nicht liebenswerten Schwächen des anderen </a:t>
            </a:r>
            <a:endParaRPr lang="de-DE" dirty="0"/>
          </a:p>
        </p:txBody>
      </p:sp>
      <p:sp>
        <p:nvSpPr>
          <p:cNvPr id="4" name="Inhaltsplatzhalter 3"/>
          <p:cNvSpPr>
            <a:spLocks noGrp="1"/>
          </p:cNvSpPr>
          <p:nvPr>
            <p:ph sz="quarter" idx="10"/>
          </p:nvPr>
        </p:nvSpPr>
        <p:spPr/>
        <p:txBody>
          <a:bodyPr/>
          <a:lstStyle/>
          <a:p>
            <a:endParaRPr lang="de-DE"/>
          </a:p>
        </p:txBody>
      </p:sp>
    </p:spTree>
    <p:extLst>
      <p:ext uri="{BB962C8B-B14F-4D97-AF65-F5344CB8AC3E}">
        <p14:creationId xmlns:p14="http://schemas.microsoft.com/office/powerpoint/2010/main" val="298228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blinds(horizontal)">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hteck 3"/>
          <p:cNvSpPr>
            <a:spLocks noChangeArrowheads="1"/>
          </p:cNvSpPr>
          <p:nvPr/>
        </p:nvSpPr>
        <p:spPr bwMode="auto">
          <a:xfrm>
            <a:off x="1521581" y="0"/>
            <a:ext cx="9148840" cy="15158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fontAlgn="base" hangingPunct="0">
              <a:spcBef>
                <a:spcPct val="0"/>
              </a:spcBef>
              <a:spcAft>
                <a:spcPct val="0"/>
              </a:spcAft>
            </a:pPr>
            <a:endParaRPr lang="de-DE" sz="985" b="1">
              <a:solidFill>
                <a:srgbClr val="3C3737"/>
              </a:solidFill>
            </a:endParaRPr>
          </a:p>
        </p:txBody>
      </p:sp>
      <p:pic>
        <p:nvPicPr>
          <p:cNvPr id="4099" name="Picture 5" descr="C:\Users\Johannes\Desktop\Hochschul-Gelb.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1581" y="0"/>
            <a:ext cx="914884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Rectangle 2"/>
          <p:cNvSpPr txBox="1">
            <a:spLocks noChangeArrowheads="1"/>
          </p:cNvSpPr>
          <p:nvPr/>
        </p:nvSpPr>
        <p:spPr bwMode="auto">
          <a:xfrm>
            <a:off x="1836951" y="257343"/>
            <a:ext cx="8451936" cy="26692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26645" tIns="75987" rIns="0" bIns="0" numCol="1" anchor="t" anchorCtr="0" compatLnSpc="1">
            <a:prstTxWarp prst="textNoShape">
              <a:avLst/>
            </a:prstTxWarp>
          </a:bodyPr>
          <a:lstStyle/>
          <a:p>
            <a:pPr defTabSz="914795" fontAlgn="base">
              <a:spcBef>
                <a:spcPct val="0"/>
              </a:spcBef>
              <a:spcAft>
                <a:spcPct val="0"/>
              </a:spcAft>
              <a:tabLst>
                <a:tab pos="2274141" algn="l"/>
              </a:tabLst>
              <a:defRPr/>
            </a:pPr>
            <a:r>
              <a:rPr lang="de-DE" sz="4222" b="1" kern="0" dirty="0">
                <a:solidFill>
                  <a:srgbClr val="3C3737"/>
                </a:solidFill>
                <a:latin typeface="Garamond" pitchFamily="18" charset="0"/>
                <a:cs typeface="Arial" charset="0"/>
              </a:rPr>
              <a:t>4. Menschliche Beziehungen: Freundschaft und Liebe </a:t>
            </a:r>
          </a:p>
        </p:txBody>
      </p:sp>
      <p:sp>
        <p:nvSpPr>
          <p:cNvPr id="6" name="Textfeld 5"/>
          <p:cNvSpPr txBox="1">
            <a:spLocks noChangeArrowheads="1"/>
          </p:cNvSpPr>
          <p:nvPr/>
        </p:nvSpPr>
        <p:spPr bwMode="auto">
          <a:xfrm>
            <a:off x="2293056" y="1621259"/>
            <a:ext cx="8119709" cy="52366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620713" indent="-620713" defTabSz="879475" eaLnBrk="0" hangingPunct="0">
              <a:defRPr sz="1400" b="1">
                <a:solidFill>
                  <a:schemeClr val="tx1"/>
                </a:solidFill>
                <a:latin typeface="Verdana" charset="0"/>
                <a:ea typeface="MS PGothic" charset="0"/>
                <a:cs typeface="MS PGothic" charset="0"/>
              </a:defRPr>
            </a:lvl1pPr>
            <a:lvl2pPr marL="742950" indent="-285750" defTabSz="879475" eaLnBrk="0" hangingPunct="0">
              <a:defRPr sz="1400" b="1">
                <a:solidFill>
                  <a:schemeClr val="tx1"/>
                </a:solidFill>
                <a:latin typeface="Verdana" charset="0"/>
                <a:ea typeface="MS PGothic" charset="0"/>
                <a:cs typeface="MS PGothic" charset="0"/>
              </a:defRPr>
            </a:lvl2pPr>
            <a:lvl3pPr marL="1143000" indent="-228600" defTabSz="879475" eaLnBrk="0" hangingPunct="0">
              <a:defRPr sz="1400" b="1">
                <a:solidFill>
                  <a:schemeClr val="tx1"/>
                </a:solidFill>
                <a:latin typeface="Verdana" charset="0"/>
                <a:ea typeface="MS PGothic" charset="0"/>
                <a:cs typeface="MS PGothic" charset="0"/>
              </a:defRPr>
            </a:lvl3pPr>
            <a:lvl4pPr marL="1600200" indent="-228600" defTabSz="879475" eaLnBrk="0" hangingPunct="0">
              <a:defRPr sz="1400" b="1">
                <a:solidFill>
                  <a:schemeClr val="tx1"/>
                </a:solidFill>
                <a:latin typeface="Verdana" charset="0"/>
                <a:ea typeface="MS PGothic" charset="0"/>
                <a:cs typeface="MS PGothic" charset="0"/>
              </a:defRPr>
            </a:lvl4pPr>
            <a:lvl5pPr marL="2057400" indent="-228600" defTabSz="879475" eaLnBrk="0" hangingPunct="0">
              <a:defRPr sz="1400" b="1">
                <a:solidFill>
                  <a:schemeClr val="tx1"/>
                </a:solidFill>
                <a:latin typeface="Verdana" charset="0"/>
                <a:ea typeface="MS PGothic" charset="0"/>
                <a:cs typeface="MS PGothic" charset="0"/>
              </a:defRPr>
            </a:lvl5pPr>
            <a:lvl6pPr marL="25146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6pPr>
            <a:lvl7pPr marL="29718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7pPr>
            <a:lvl8pPr marL="34290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8pPr>
            <a:lvl9pPr marL="38862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9pPr>
          </a:lstStyle>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4.1 	Der Mensch als </a:t>
            </a:r>
            <a:r>
              <a:rPr lang="de-DE" sz="2674" b="0" dirty="0" err="1">
                <a:solidFill>
                  <a:srgbClr val="000000"/>
                </a:solidFill>
                <a:latin typeface="Garamond" pitchFamily="18" charset="0"/>
              </a:rPr>
              <a:t>zoon</a:t>
            </a:r>
            <a:r>
              <a:rPr lang="de-DE" sz="2674" b="0" dirty="0">
                <a:solidFill>
                  <a:srgbClr val="000000"/>
                </a:solidFill>
                <a:latin typeface="Garamond" pitchFamily="18" charset="0"/>
              </a:rPr>
              <a:t> </a:t>
            </a:r>
            <a:r>
              <a:rPr lang="de-DE" sz="2674" b="0" dirty="0" err="1">
                <a:solidFill>
                  <a:srgbClr val="000000"/>
                </a:solidFill>
                <a:latin typeface="Garamond" pitchFamily="18" charset="0"/>
              </a:rPr>
              <a:t>politikon</a:t>
            </a:r>
            <a:endParaRPr lang="de-DE" sz="2674" b="0" dirty="0">
              <a:solidFill>
                <a:srgbClr val="000000"/>
              </a:solidFill>
              <a:latin typeface="Garamond" pitchFamily="18" charset="0"/>
            </a:endParaRP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4.2 	Der Mensch als Wolf: Die Sophistik, Hobbes u. Nietzsche</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4.3 	Eine </a:t>
            </a:r>
            <a:r>
              <a:rPr lang="de-DE" sz="2674" b="0" dirty="0" err="1">
                <a:solidFill>
                  <a:srgbClr val="000000"/>
                </a:solidFill>
                <a:latin typeface="Garamond" pitchFamily="18" charset="0"/>
              </a:rPr>
              <a:t>organizistische</a:t>
            </a:r>
            <a:r>
              <a:rPr lang="de-DE" sz="2674" b="0" dirty="0">
                <a:solidFill>
                  <a:srgbClr val="000000"/>
                </a:solidFill>
                <a:latin typeface="Garamond" pitchFamily="18" charset="0"/>
              </a:rPr>
              <a:t> oder eine solitäre Anthropologie?</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4.4 	Eine andere Form der Argumentation: Die Stoiker</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4.5 	Die drei Arten der Freundschaft</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4.6 	Kritik am </a:t>
            </a:r>
            <a:r>
              <a:rPr lang="de-DE" sz="2674" b="0" dirty="0" err="1">
                <a:solidFill>
                  <a:srgbClr val="000000"/>
                </a:solidFill>
                <a:latin typeface="Garamond" pitchFamily="18" charset="0"/>
              </a:rPr>
              <a:t>Emotivismus</a:t>
            </a:r>
            <a:endParaRPr lang="de-DE" sz="2674" b="0" dirty="0">
              <a:solidFill>
                <a:srgbClr val="000000"/>
              </a:solidFill>
              <a:latin typeface="Garamond" pitchFamily="18" charset="0"/>
            </a:endParaRP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4.7 	Kritik am Utilitarismus</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4.8 	Das Modell der Freundschaft</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4.9 	</a:t>
            </a:r>
            <a:r>
              <a:rPr lang="de-DE" sz="2674" b="0" dirty="0" err="1">
                <a:solidFill>
                  <a:srgbClr val="000000"/>
                </a:solidFill>
                <a:latin typeface="Garamond" pitchFamily="18" charset="0"/>
              </a:rPr>
              <a:t>Misamoristen</a:t>
            </a:r>
            <a:endParaRPr lang="de-DE" sz="2674" b="0" dirty="0">
              <a:solidFill>
                <a:srgbClr val="000000"/>
              </a:solidFill>
              <a:latin typeface="Garamond" pitchFamily="18" charset="0"/>
            </a:endParaRPr>
          </a:p>
        </p:txBody>
      </p:sp>
    </p:spTree>
    <p:extLst>
      <p:ext uri="{BB962C8B-B14F-4D97-AF65-F5344CB8AC3E}">
        <p14:creationId xmlns:p14="http://schemas.microsoft.com/office/powerpoint/2010/main" val="4255048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 calcmode="lin" valueType="num">
                                      <p:cBhvr additive="base">
                                        <p:cTn id="3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 calcmode="lin" valueType="num">
                                      <p:cBhvr additive="base">
                                        <p:cTn id="3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3" presetClass="exit" presetSubtype="10" fill="hold" grpId="0" nodeType="clickEffect">
                                  <p:stCondLst>
                                    <p:cond delay="0"/>
                                  </p:stCondLst>
                                  <p:childTnLst>
                                    <p:animEffect transition="out" filter="blinds(horizontal)">
                                      <p:cBhvr>
                                        <p:cTn id="44" dur="500"/>
                                        <p:tgtEl>
                                          <p:spTgt spid="7"/>
                                        </p:tgtEl>
                                      </p:cBhvr>
                                    </p:animEffect>
                                    <p:set>
                                      <p:cBhvr>
                                        <p:cTn id="45" dur="1" fill="hold">
                                          <p:stCondLst>
                                            <p:cond delay="499"/>
                                          </p:stCondLst>
                                        </p:cTn>
                                        <p:tgtEl>
                                          <p:spTgt spid="7"/>
                                        </p:tgtEl>
                                        <p:attrNameLst>
                                          <p:attrName>style.visibility</p:attrName>
                                        </p:attrNameLst>
                                      </p:cBhvr>
                                      <p:to>
                                        <p:strVal val="hidden"/>
                                      </p:to>
                                    </p:set>
                                  </p:childTnLst>
                                </p:cTn>
                              </p:par>
                              <p:par>
                                <p:cTn id="46" presetID="2" presetClass="exit" presetSubtype="4" fill="hold" nodeType="withEffect">
                                  <p:stCondLst>
                                    <p:cond delay="0"/>
                                  </p:stCondLst>
                                  <p:childTnLst>
                                    <p:anim calcmode="lin" valueType="num">
                                      <p:cBhvr additive="base">
                                        <p:cTn id="47" dur="500"/>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8" dur="500"/>
                                        <p:tgtEl>
                                          <p:spTgt spid="6">
                                            <p:txEl>
                                              <p:pRg st="0" end="0"/>
                                            </p:txEl>
                                          </p:spTgt>
                                        </p:tgtEl>
                                        <p:attrNameLst>
                                          <p:attrName>ppt_y</p:attrName>
                                        </p:attrNameLst>
                                      </p:cBhvr>
                                      <p:tavLst>
                                        <p:tav tm="0">
                                          <p:val>
                                            <p:strVal val="ppt_y"/>
                                          </p:val>
                                        </p:tav>
                                        <p:tav tm="100000">
                                          <p:val>
                                            <p:strVal val="1+ppt_h/2"/>
                                          </p:val>
                                        </p:tav>
                                      </p:tavLst>
                                    </p:anim>
                                    <p:set>
                                      <p:cBhvr>
                                        <p:cTn id="49" dur="1" fill="hold">
                                          <p:stCondLst>
                                            <p:cond delay="499"/>
                                          </p:stCondLst>
                                        </p:cTn>
                                        <p:tgtEl>
                                          <p:spTgt spid="6">
                                            <p:txEl>
                                              <p:pRg st="0" end="0"/>
                                            </p:txEl>
                                          </p:spTgt>
                                        </p:tgtEl>
                                        <p:attrNameLst>
                                          <p:attrName>style.visibility</p:attrName>
                                        </p:attrNameLst>
                                      </p:cBhvr>
                                      <p:to>
                                        <p:strVal val="hidden"/>
                                      </p:to>
                                    </p:set>
                                  </p:childTnLst>
                                </p:cTn>
                              </p:par>
                              <p:par>
                                <p:cTn id="50" presetID="2" presetClass="exit" presetSubtype="4" fill="hold" nodeType="withEffect">
                                  <p:stCondLst>
                                    <p:cond delay="0"/>
                                  </p:stCondLst>
                                  <p:childTnLst>
                                    <p:anim calcmode="lin" valueType="num">
                                      <p:cBhvr additive="base">
                                        <p:cTn id="51" dur="500"/>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2" dur="500"/>
                                        <p:tgtEl>
                                          <p:spTgt spid="6">
                                            <p:txEl>
                                              <p:pRg st="1" end="1"/>
                                            </p:txEl>
                                          </p:spTgt>
                                        </p:tgtEl>
                                        <p:attrNameLst>
                                          <p:attrName>ppt_y</p:attrName>
                                        </p:attrNameLst>
                                      </p:cBhvr>
                                      <p:tavLst>
                                        <p:tav tm="0">
                                          <p:val>
                                            <p:strVal val="ppt_y"/>
                                          </p:val>
                                        </p:tav>
                                        <p:tav tm="100000">
                                          <p:val>
                                            <p:strVal val="1+ppt_h/2"/>
                                          </p:val>
                                        </p:tav>
                                      </p:tavLst>
                                    </p:anim>
                                    <p:set>
                                      <p:cBhvr>
                                        <p:cTn id="53" dur="1" fill="hold">
                                          <p:stCondLst>
                                            <p:cond delay="499"/>
                                          </p:stCondLst>
                                        </p:cTn>
                                        <p:tgtEl>
                                          <p:spTgt spid="6">
                                            <p:txEl>
                                              <p:pRg st="1" end="1"/>
                                            </p:txEl>
                                          </p:spTgt>
                                        </p:tgtEl>
                                        <p:attrNameLst>
                                          <p:attrName>style.visibility</p:attrName>
                                        </p:attrNameLst>
                                      </p:cBhvr>
                                      <p:to>
                                        <p:strVal val="hidden"/>
                                      </p:to>
                                    </p:set>
                                  </p:childTnLst>
                                </p:cTn>
                              </p:par>
                              <p:par>
                                <p:cTn id="54" presetID="2" presetClass="exit" presetSubtype="4" fill="hold" nodeType="withEffect">
                                  <p:stCondLst>
                                    <p:cond delay="0"/>
                                  </p:stCondLst>
                                  <p:childTnLst>
                                    <p:anim calcmode="lin" valueType="num">
                                      <p:cBhvr additive="base">
                                        <p:cTn id="55" dur="500"/>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6" dur="500"/>
                                        <p:tgtEl>
                                          <p:spTgt spid="6">
                                            <p:txEl>
                                              <p:pRg st="2" end="2"/>
                                            </p:txEl>
                                          </p:spTgt>
                                        </p:tgtEl>
                                        <p:attrNameLst>
                                          <p:attrName>ppt_y</p:attrName>
                                        </p:attrNameLst>
                                      </p:cBhvr>
                                      <p:tavLst>
                                        <p:tav tm="0">
                                          <p:val>
                                            <p:strVal val="ppt_y"/>
                                          </p:val>
                                        </p:tav>
                                        <p:tav tm="100000">
                                          <p:val>
                                            <p:strVal val="1+ppt_h/2"/>
                                          </p:val>
                                        </p:tav>
                                      </p:tavLst>
                                    </p:anim>
                                    <p:set>
                                      <p:cBhvr>
                                        <p:cTn id="57" dur="1" fill="hold">
                                          <p:stCondLst>
                                            <p:cond delay="499"/>
                                          </p:stCondLst>
                                        </p:cTn>
                                        <p:tgtEl>
                                          <p:spTgt spid="6">
                                            <p:txEl>
                                              <p:pRg st="2" end="2"/>
                                            </p:txEl>
                                          </p:spTgt>
                                        </p:tgtEl>
                                        <p:attrNameLst>
                                          <p:attrName>style.visibility</p:attrName>
                                        </p:attrNameLst>
                                      </p:cBhvr>
                                      <p:to>
                                        <p:strVal val="hidden"/>
                                      </p:to>
                                    </p:set>
                                  </p:childTnLst>
                                </p:cTn>
                              </p:par>
                              <p:par>
                                <p:cTn id="58" presetID="2" presetClass="exit" presetSubtype="4" fill="hold" nodeType="withEffect">
                                  <p:stCondLst>
                                    <p:cond delay="0"/>
                                  </p:stCondLst>
                                  <p:childTnLst>
                                    <p:anim calcmode="lin" valueType="num">
                                      <p:cBhvr additive="base">
                                        <p:cTn id="59" dur="500"/>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60" dur="500"/>
                                        <p:tgtEl>
                                          <p:spTgt spid="6">
                                            <p:txEl>
                                              <p:pRg st="3" end="3"/>
                                            </p:txEl>
                                          </p:spTgt>
                                        </p:tgtEl>
                                        <p:attrNameLst>
                                          <p:attrName>ppt_y</p:attrName>
                                        </p:attrNameLst>
                                      </p:cBhvr>
                                      <p:tavLst>
                                        <p:tav tm="0">
                                          <p:val>
                                            <p:strVal val="ppt_y"/>
                                          </p:val>
                                        </p:tav>
                                        <p:tav tm="100000">
                                          <p:val>
                                            <p:strVal val="1+ppt_h/2"/>
                                          </p:val>
                                        </p:tav>
                                      </p:tavLst>
                                    </p:anim>
                                    <p:set>
                                      <p:cBhvr>
                                        <p:cTn id="61" dur="1" fill="hold">
                                          <p:stCondLst>
                                            <p:cond delay="499"/>
                                          </p:stCondLst>
                                        </p:cTn>
                                        <p:tgtEl>
                                          <p:spTgt spid="6">
                                            <p:txEl>
                                              <p:pRg st="3" end="3"/>
                                            </p:txEl>
                                          </p:spTgt>
                                        </p:tgtEl>
                                        <p:attrNameLst>
                                          <p:attrName>style.visibility</p:attrName>
                                        </p:attrNameLst>
                                      </p:cBhvr>
                                      <p:to>
                                        <p:strVal val="hidden"/>
                                      </p:to>
                                    </p:set>
                                  </p:childTnLst>
                                </p:cTn>
                              </p:par>
                              <p:par>
                                <p:cTn id="62" presetID="2" presetClass="exit" presetSubtype="4" fill="hold" nodeType="withEffect">
                                  <p:stCondLst>
                                    <p:cond delay="0"/>
                                  </p:stCondLst>
                                  <p:childTnLst>
                                    <p:anim calcmode="lin" valueType="num">
                                      <p:cBhvr additive="base">
                                        <p:cTn id="63" dur="500"/>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64" dur="500"/>
                                        <p:tgtEl>
                                          <p:spTgt spid="6">
                                            <p:txEl>
                                              <p:pRg st="4" end="4"/>
                                            </p:txEl>
                                          </p:spTgt>
                                        </p:tgtEl>
                                        <p:attrNameLst>
                                          <p:attrName>ppt_y</p:attrName>
                                        </p:attrNameLst>
                                      </p:cBhvr>
                                      <p:tavLst>
                                        <p:tav tm="0">
                                          <p:val>
                                            <p:strVal val="ppt_y"/>
                                          </p:val>
                                        </p:tav>
                                        <p:tav tm="100000">
                                          <p:val>
                                            <p:strVal val="1+ppt_h/2"/>
                                          </p:val>
                                        </p:tav>
                                      </p:tavLst>
                                    </p:anim>
                                    <p:set>
                                      <p:cBhvr>
                                        <p:cTn id="65" dur="1" fill="hold">
                                          <p:stCondLst>
                                            <p:cond delay="499"/>
                                          </p:stCondLst>
                                        </p:cTn>
                                        <p:tgtEl>
                                          <p:spTgt spid="6">
                                            <p:txEl>
                                              <p:pRg st="4" end="4"/>
                                            </p:txEl>
                                          </p:spTgt>
                                        </p:tgtEl>
                                        <p:attrNameLst>
                                          <p:attrName>style.visibility</p:attrName>
                                        </p:attrNameLst>
                                      </p:cBhvr>
                                      <p:to>
                                        <p:strVal val="hidden"/>
                                      </p:to>
                                    </p:set>
                                  </p:childTnLst>
                                </p:cTn>
                              </p:par>
                              <p:par>
                                <p:cTn id="66" presetID="2" presetClass="exit" presetSubtype="4" fill="hold" nodeType="withEffect">
                                  <p:stCondLst>
                                    <p:cond delay="0"/>
                                  </p:stCondLst>
                                  <p:childTnLst>
                                    <p:anim calcmode="lin" valueType="num">
                                      <p:cBhvr additive="base">
                                        <p:cTn id="67" dur="500"/>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68" dur="500"/>
                                        <p:tgtEl>
                                          <p:spTgt spid="6">
                                            <p:txEl>
                                              <p:pRg st="5" end="5"/>
                                            </p:txEl>
                                          </p:spTgt>
                                        </p:tgtEl>
                                        <p:attrNameLst>
                                          <p:attrName>ppt_y</p:attrName>
                                        </p:attrNameLst>
                                      </p:cBhvr>
                                      <p:tavLst>
                                        <p:tav tm="0">
                                          <p:val>
                                            <p:strVal val="ppt_y"/>
                                          </p:val>
                                        </p:tav>
                                        <p:tav tm="100000">
                                          <p:val>
                                            <p:strVal val="1+ppt_h/2"/>
                                          </p:val>
                                        </p:tav>
                                      </p:tavLst>
                                    </p:anim>
                                    <p:set>
                                      <p:cBhvr>
                                        <p:cTn id="69" dur="1" fill="hold">
                                          <p:stCondLst>
                                            <p:cond delay="499"/>
                                          </p:stCondLst>
                                        </p:cTn>
                                        <p:tgtEl>
                                          <p:spTgt spid="6">
                                            <p:txEl>
                                              <p:pRg st="5" end="5"/>
                                            </p:txEl>
                                          </p:spTgt>
                                        </p:tgtEl>
                                        <p:attrNameLst>
                                          <p:attrName>style.visibility</p:attrName>
                                        </p:attrNameLst>
                                      </p:cBhvr>
                                      <p:to>
                                        <p:strVal val="hidden"/>
                                      </p:to>
                                    </p:set>
                                  </p:childTnLst>
                                </p:cTn>
                              </p:par>
                              <p:par>
                                <p:cTn id="70" presetID="2" presetClass="exit" presetSubtype="4" fill="hold" nodeType="withEffect">
                                  <p:stCondLst>
                                    <p:cond delay="0"/>
                                  </p:stCondLst>
                                  <p:childTnLst>
                                    <p:anim calcmode="lin" valueType="num">
                                      <p:cBhvr additive="base">
                                        <p:cTn id="71" dur="500"/>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72" dur="500"/>
                                        <p:tgtEl>
                                          <p:spTgt spid="6">
                                            <p:txEl>
                                              <p:pRg st="6" end="6"/>
                                            </p:txEl>
                                          </p:spTgt>
                                        </p:tgtEl>
                                        <p:attrNameLst>
                                          <p:attrName>ppt_y</p:attrName>
                                        </p:attrNameLst>
                                      </p:cBhvr>
                                      <p:tavLst>
                                        <p:tav tm="0">
                                          <p:val>
                                            <p:strVal val="ppt_y"/>
                                          </p:val>
                                        </p:tav>
                                        <p:tav tm="100000">
                                          <p:val>
                                            <p:strVal val="1+ppt_h/2"/>
                                          </p:val>
                                        </p:tav>
                                      </p:tavLst>
                                    </p:anim>
                                    <p:set>
                                      <p:cBhvr>
                                        <p:cTn id="73" dur="1" fill="hold">
                                          <p:stCondLst>
                                            <p:cond delay="499"/>
                                          </p:stCondLst>
                                        </p:cTn>
                                        <p:tgtEl>
                                          <p:spTgt spid="6">
                                            <p:txEl>
                                              <p:pRg st="6" end="6"/>
                                            </p:txEl>
                                          </p:spTgt>
                                        </p:tgtEl>
                                        <p:attrNameLst>
                                          <p:attrName>style.visibility</p:attrName>
                                        </p:attrNameLst>
                                      </p:cBhvr>
                                      <p:to>
                                        <p:strVal val="hidden"/>
                                      </p:to>
                                    </p:set>
                                  </p:childTnLst>
                                </p:cTn>
                              </p:par>
                              <p:par>
                                <p:cTn id="74" presetID="2" presetClass="exit" presetSubtype="4" fill="hold" nodeType="withEffect">
                                  <p:stCondLst>
                                    <p:cond delay="0"/>
                                  </p:stCondLst>
                                  <p:childTnLst>
                                    <p:anim calcmode="lin" valueType="num">
                                      <p:cBhvr additive="base">
                                        <p:cTn id="75" dur="500"/>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76" dur="500"/>
                                        <p:tgtEl>
                                          <p:spTgt spid="6">
                                            <p:txEl>
                                              <p:pRg st="8" end="8"/>
                                            </p:txEl>
                                          </p:spTgt>
                                        </p:tgtEl>
                                        <p:attrNameLst>
                                          <p:attrName>ppt_y</p:attrName>
                                        </p:attrNameLst>
                                      </p:cBhvr>
                                      <p:tavLst>
                                        <p:tav tm="0">
                                          <p:val>
                                            <p:strVal val="ppt_y"/>
                                          </p:val>
                                        </p:tav>
                                        <p:tav tm="100000">
                                          <p:val>
                                            <p:strVal val="1+ppt_h/2"/>
                                          </p:val>
                                        </p:tav>
                                      </p:tavLst>
                                    </p:anim>
                                    <p:set>
                                      <p:cBhvr>
                                        <p:cTn id="77" dur="1" fill="hold">
                                          <p:stCondLst>
                                            <p:cond delay="499"/>
                                          </p:stCondLst>
                                        </p:cTn>
                                        <p:tgtEl>
                                          <p:spTgt spid="6">
                                            <p:txEl>
                                              <p:pRg st="8" end="8"/>
                                            </p:txEl>
                                          </p:spTgt>
                                        </p:tgtEl>
                                        <p:attrNameLst>
                                          <p:attrName>style.visibility</p:attrName>
                                        </p:attrNameLst>
                                      </p:cBhvr>
                                      <p:to>
                                        <p:strVal val="hidden"/>
                                      </p:to>
                                    </p:set>
                                  </p:childTnLst>
                                </p:cTn>
                              </p:par>
                              <p:par>
                                <p:cTn id="78" presetID="5" presetClass="emph" presetSubtype="1" nodeType="withEffect">
                                  <p:stCondLst>
                                    <p:cond delay="0"/>
                                  </p:stCondLst>
                                  <p:childTnLst>
                                    <p:set>
                                      <p:cBhvr override="childStyle">
                                        <p:cTn id="79" dur="indefinite"/>
                                        <p:tgtEl>
                                          <p:spTgt spid="6">
                                            <p:txEl>
                                              <p:pRg st="7" end="7"/>
                                            </p:txEl>
                                          </p:spTgt>
                                        </p:tgtEl>
                                        <p:attrNameLst>
                                          <p:attrName>style.fontStyle</p:attrName>
                                        </p:attrNameLst>
                                      </p:cBhvr>
                                      <p:to>
                                        <p:strVal val="normal"/>
                                      </p:to>
                                    </p:set>
                                    <p:set>
                                      <p:cBhvr override="childStyle">
                                        <p:cTn id="80" dur="indefinite"/>
                                        <p:tgtEl>
                                          <p:spTgt spid="6">
                                            <p:txEl>
                                              <p:pRg st="7" end="7"/>
                                            </p:txEl>
                                          </p:spTgt>
                                        </p:tgtEl>
                                        <p:attrNameLst>
                                          <p:attrName>style.fontWeight</p:attrName>
                                        </p:attrNameLst>
                                      </p:cBhvr>
                                      <p:to>
                                        <p:strVal val="bold"/>
                                      </p:to>
                                    </p:set>
                                    <p:set>
                                      <p:cBhvr override="childStyle">
                                        <p:cTn id="81" dur="indefinite"/>
                                        <p:tgtEl>
                                          <p:spTgt spid="6">
                                            <p:txEl>
                                              <p:pRg st="7" end="7"/>
                                            </p:txEl>
                                          </p:spTgt>
                                        </p:tgtEl>
                                        <p:attrNameLst>
                                          <p:attrName>style.textDecorationUnderline</p:attrName>
                                        </p:attrNameLst>
                                      </p:cBhvr>
                                      <p:to>
                                        <p:strVal val="false"/>
                                      </p:to>
                                    </p:set>
                                  </p:childTnLst>
                                </p:cTn>
                              </p:par>
                            </p:childTnLst>
                          </p:cTn>
                        </p:par>
                        <p:par>
                          <p:cTn id="82" fill="hold">
                            <p:stCondLst>
                              <p:cond delay="500"/>
                            </p:stCondLst>
                            <p:childTnLst>
                              <p:par>
                                <p:cTn id="83" presetID="0" presetClass="path" presetSubtype="0" accel="50000" decel="50000" fill="hold" nodeType="afterEffect">
                                  <p:stCondLst>
                                    <p:cond delay="0"/>
                                  </p:stCondLst>
                                  <p:childTnLst>
                                    <p:animMotion origin="layout" path="M 0 0 L 0.12795 -0.39397 " pathEditMode="relative" ptsTypes="AA">
                                      <p:cBhvr>
                                        <p:cTn id="84" dur="2000" fill="hold"/>
                                        <p:tgtEl>
                                          <p:spTgt spid="6">
                                            <p:txEl>
                                              <p:pRg st="7" end="7"/>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build="allAtOnce"/>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77" name="Picture 13"/>
          <p:cNvPicPr>
            <a:picLocks noChangeAspect="1" noChangeArrowheads="1"/>
          </p:cNvPicPr>
          <p:nvPr/>
        </p:nvPicPr>
        <p:blipFill>
          <a:blip r:embed="rId2" cstate="print"/>
          <a:srcRect/>
          <a:stretch>
            <a:fillRect/>
          </a:stretch>
        </p:blipFill>
        <p:spPr bwMode="auto">
          <a:xfrm>
            <a:off x="6105725" y="2930768"/>
            <a:ext cx="2670253" cy="2475921"/>
          </a:xfrm>
          <a:prstGeom prst="rect">
            <a:avLst/>
          </a:prstGeom>
          <a:noFill/>
          <a:ln w="9525">
            <a:noFill/>
            <a:miter lim="800000"/>
            <a:headEnd/>
            <a:tailEnd/>
          </a:ln>
        </p:spPr>
      </p:pic>
      <p:pic>
        <p:nvPicPr>
          <p:cNvPr id="11276" name="Picture 12"/>
          <p:cNvPicPr>
            <a:picLocks noChangeAspect="1" noChangeArrowheads="1"/>
          </p:cNvPicPr>
          <p:nvPr/>
        </p:nvPicPr>
        <p:blipFill>
          <a:blip r:embed="rId3" cstate="print"/>
          <a:srcRect/>
          <a:stretch>
            <a:fillRect/>
          </a:stretch>
        </p:blipFill>
        <p:spPr bwMode="auto">
          <a:xfrm>
            <a:off x="3469791" y="2932484"/>
            <a:ext cx="2666208" cy="2480448"/>
          </a:xfrm>
          <a:prstGeom prst="rect">
            <a:avLst/>
          </a:prstGeom>
          <a:noFill/>
          <a:ln w="9525">
            <a:noFill/>
            <a:miter lim="800000"/>
            <a:headEnd/>
            <a:tailEnd/>
          </a:ln>
        </p:spPr>
      </p:pic>
      <p:sp>
        <p:nvSpPr>
          <p:cNvPr id="2" name="Titel 1"/>
          <p:cNvSpPr>
            <a:spLocks noGrp="1"/>
          </p:cNvSpPr>
          <p:nvPr>
            <p:ph type="title"/>
          </p:nvPr>
        </p:nvSpPr>
        <p:spPr/>
        <p:txBody>
          <a:bodyPr/>
          <a:lstStyle/>
          <a:p>
            <a:r>
              <a:rPr lang="de-DE" dirty="0" smtClean="0"/>
              <a:t>4.8 Das Modell der Freundschaft</a:t>
            </a:r>
            <a:endParaRPr lang="de-DE" dirty="0"/>
          </a:p>
        </p:txBody>
      </p:sp>
      <p:sp>
        <p:nvSpPr>
          <p:cNvPr id="4" name="Inhaltsplatzhalter 3"/>
          <p:cNvSpPr>
            <a:spLocks noGrp="1"/>
          </p:cNvSpPr>
          <p:nvPr>
            <p:ph sz="quarter" idx="10"/>
          </p:nvPr>
        </p:nvSpPr>
        <p:spPr/>
        <p:txBody>
          <a:bodyPr/>
          <a:lstStyle/>
          <a:p>
            <a:endParaRPr lang="de-DE" dirty="0"/>
          </a:p>
        </p:txBody>
      </p:sp>
      <p:pic>
        <p:nvPicPr>
          <p:cNvPr id="11266" name="Picture 2" descr="http://multiply.com/mu/eletter/image/uBoHdv7xxbnq421TBT9CAg/photos/1M/300x300/106/Stick-Man-Happy-Dance.gif?et=0NJoEkEKjxQvnqaFrSjPQQ&amp;nmid=0"/>
          <p:cNvPicPr>
            <a:picLocks noChangeAspect="1" noChangeArrowheads="1" noCrop="1"/>
          </p:cNvPicPr>
          <p:nvPr/>
        </p:nvPicPr>
        <p:blipFill>
          <a:blip r:embed="rId4" cstate="print"/>
          <a:srcRect/>
          <a:stretch>
            <a:fillRect/>
          </a:stretch>
        </p:blipFill>
        <p:spPr bwMode="auto">
          <a:xfrm>
            <a:off x="8876116" y="4913911"/>
            <a:ext cx="987297" cy="987297"/>
          </a:xfrm>
          <a:prstGeom prst="rect">
            <a:avLst/>
          </a:prstGeom>
          <a:noFill/>
        </p:spPr>
      </p:pic>
      <p:pic>
        <p:nvPicPr>
          <p:cNvPr id="11268" name="Picture 4" descr="http://www.dinamobomb.net/animations/Stickman/stickman3.gif"/>
          <p:cNvPicPr>
            <a:picLocks noChangeAspect="1" noChangeArrowheads="1" noCrop="1"/>
          </p:cNvPicPr>
          <p:nvPr/>
        </p:nvPicPr>
        <p:blipFill>
          <a:blip r:embed="rId5" cstate="print"/>
          <a:srcRect/>
          <a:stretch>
            <a:fillRect/>
          </a:stretch>
        </p:blipFill>
        <p:spPr bwMode="auto">
          <a:xfrm>
            <a:off x="2908432" y="4960392"/>
            <a:ext cx="753972" cy="702330"/>
          </a:xfrm>
          <a:prstGeom prst="rect">
            <a:avLst/>
          </a:prstGeom>
          <a:noFill/>
        </p:spPr>
      </p:pic>
      <p:sp>
        <p:nvSpPr>
          <p:cNvPr id="9" name="Abgerundetes Rechteck 8"/>
          <p:cNvSpPr/>
          <p:nvPr/>
        </p:nvSpPr>
        <p:spPr bwMode="auto">
          <a:xfrm>
            <a:off x="2564261" y="5812391"/>
            <a:ext cx="1541837" cy="432602"/>
          </a:xfrm>
          <a:prstGeom prst="roundRect">
            <a:avLst/>
          </a:prstGeom>
          <a:solidFill>
            <a:srgbClr val="FFFF00">
              <a:alpha val="67000"/>
            </a:srgbClr>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eaLnBrk="0" fontAlgn="base" hangingPunct="0">
              <a:spcBef>
                <a:spcPct val="0"/>
              </a:spcBef>
              <a:spcAft>
                <a:spcPct val="0"/>
              </a:spcAft>
            </a:pPr>
            <a:r>
              <a:rPr lang="de-DE" sz="2533" b="1" dirty="0">
                <a:solidFill>
                  <a:srgbClr val="000000"/>
                </a:solidFill>
                <a:latin typeface="Garamond" pitchFamily="18" charset="0"/>
              </a:rPr>
              <a:t>Person A</a:t>
            </a:r>
          </a:p>
        </p:txBody>
      </p:sp>
      <p:sp>
        <p:nvSpPr>
          <p:cNvPr id="10" name="Abgerundetes Rechteck 9"/>
          <p:cNvSpPr/>
          <p:nvPr/>
        </p:nvSpPr>
        <p:spPr bwMode="auto">
          <a:xfrm>
            <a:off x="8384047" y="5819787"/>
            <a:ext cx="1541837" cy="432602"/>
          </a:xfrm>
          <a:prstGeom prst="roundRect">
            <a:avLst/>
          </a:prstGeom>
          <a:solidFill>
            <a:srgbClr val="2156FF">
              <a:alpha val="66667"/>
            </a:srgbClr>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eaLnBrk="0" fontAlgn="base" hangingPunct="0">
              <a:spcBef>
                <a:spcPct val="0"/>
              </a:spcBef>
              <a:spcAft>
                <a:spcPct val="0"/>
              </a:spcAft>
            </a:pPr>
            <a:r>
              <a:rPr lang="de-DE" sz="2533" b="1" dirty="0">
                <a:solidFill>
                  <a:srgbClr val="000000"/>
                </a:solidFill>
                <a:latin typeface="Garamond" pitchFamily="18" charset="0"/>
              </a:rPr>
              <a:t>Person B</a:t>
            </a:r>
          </a:p>
        </p:txBody>
      </p:sp>
      <p:sp>
        <p:nvSpPr>
          <p:cNvPr id="16" name="Legende mit Linie 2 15"/>
          <p:cNvSpPr/>
          <p:nvPr/>
        </p:nvSpPr>
        <p:spPr bwMode="auto">
          <a:xfrm>
            <a:off x="2020736" y="1920067"/>
            <a:ext cx="1985530" cy="786467"/>
          </a:xfrm>
          <a:prstGeom prst="borderCallout2">
            <a:avLst>
              <a:gd name="adj1" fmla="val 48882"/>
              <a:gd name="adj2" fmla="val 100701"/>
              <a:gd name="adj3" fmla="val 49029"/>
              <a:gd name="adj4" fmla="val 118475"/>
              <a:gd name="adj5" fmla="val 98748"/>
              <a:gd name="adj6" fmla="val 148179"/>
            </a:avLst>
          </a:prstGeom>
          <a:solidFill>
            <a:srgbClr val="FFFF00"/>
          </a:solidFill>
          <a:ln w="9525" cap="flat" cmpd="sng" algn="ctr">
            <a:solidFill>
              <a:schemeClr val="accent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eaLnBrk="0" fontAlgn="base" hangingPunct="0">
              <a:spcBef>
                <a:spcPct val="0"/>
              </a:spcBef>
              <a:spcAft>
                <a:spcPct val="0"/>
              </a:spcAft>
            </a:pPr>
            <a:r>
              <a:rPr lang="de-DE" sz="1689" b="1" dirty="0">
                <a:solidFill>
                  <a:srgbClr val="3C3737"/>
                </a:solidFill>
                <a:latin typeface="Garamond" pitchFamily="18" charset="0"/>
              </a:rPr>
              <a:t>Person </a:t>
            </a:r>
            <a:r>
              <a:rPr lang="de-DE" sz="1689" b="1" dirty="0" err="1">
                <a:solidFill>
                  <a:srgbClr val="3C3737"/>
                </a:solidFill>
                <a:latin typeface="Garamond" pitchFamily="18" charset="0"/>
              </a:rPr>
              <a:t>A‘s</a:t>
            </a:r>
            <a:r>
              <a:rPr lang="de-DE" sz="1689" b="1" dirty="0">
                <a:solidFill>
                  <a:srgbClr val="3C3737"/>
                </a:solidFill>
                <a:latin typeface="Garamond" pitchFamily="18" charset="0"/>
              </a:rPr>
              <a:t> Vorstellung vom gelungenen Leben</a:t>
            </a:r>
          </a:p>
        </p:txBody>
      </p:sp>
      <p:sp>
        <p:nvSpPr>
          <p:cNvPr id="17" name="Legende mit Linie 2 16"/>
          <p:cNvSpPr/>
          <p:nvPr/>
        </p:nvSpPr>
        <p:spPr bwMode="auto">
          <a:xfrm>
            <a:off x="8018001" y="1894186"/>
            <a:ext cx="1985530" cy="786467"/>
          </a:xfrm>
          <a:prstGeom prst="borderCallout2">
            <a:avLst>
              <a:gd name="adj1" fmla="val 48882"/>
              <a:gd name="adj2" fmla="val -975"/>
              <a:gd name="adj3" fmla="val 49029"/>
              <a:gd name="adj4" fmla="val -15603"/>
              <a:gd name="adj5" fmla="val 105800"/>
              <a:gd name="adj6" fmla="val -44000"/>
            </a:avLst>
          </a:prstGeom>
          <a:solidFill>
            <a:srgbClr val="00B0F0"/>
          </a:solidFill>
          <a:ln w="9525" cap="flat" cmpd="sng" algn="ctr">
            <a:solidFill>
              <a:schemeClr val="accent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eaLnBrk="0" fontAlgn="base" hangingPunct="0">
              <a:spcBef>
                <a:spcPct val="0"/>
              </a:spcBef>
              <a:spcAft>
                <a:spcPct val="0"/>
              </a:spcAft>
            </a:pPr>
            <a:r>
              <a:rPr lang="de-DE" sz="1689" b="1" dirty="0">
                <a:solidFill>
                  <a:srgbClr val="3C3737"/>
                </a:solidFill>
                <a:latin typeface="Garamond" pitchFamily="18" charset="0"/>
              </a:rPr>
              <a:t>Person </a:t>
            </a:r>
            <a:r>
              <a:rPr lang="de-DE" sz="1689" b="1" dirty="0" err="1">
                <a:solidFill>
                  <a:srgbClr val="3C3737"/>
                </a:solidFill>
                <a:latin typeface="Garamond" pitchFamily="18" charset="0"/>
              </a:rPr>
              <a:t>B‘s</a:t>
            </a:r>
            <a:r>
              <a:rPr lang="de-DE" sz="1689" b="1" dirty="0">
                <a:solidFill>
                  <a:srgbClr val="3C3737"/>
                </a:solidFill>
                <a:latin typeface="Garamond" pitchFamily="18" charset="0"/>
              </a:rPr>
              <a:t> Vorstellung vom gelungenen Leben</a:t>
            </a:r>
          </a:p>
        </p:txBody>
      </p:sp>
      <p:sp>
        <p:nvSpPr>
          <p:cNvPr id="20" name="Legende mit Linie 2 19"/>
          <p:cNvSpPr/>
          <p:nvPr/>
        </p:nvSpPr>
        <p:spPr bwMode="auto">
          <a:xfrm>
            <a:off x="4786429" y="854111"/>
            <a:ext cx="2980144" cy="920665"/>
          </a:xfrm>
          <a:prstGeom prst="borderCallout2">
            <a:avLst>
              <a:gd name="adj1" fmla="val 99657"/>
              <a:gd name="adj2" fmla="val 45953"/>
              <a:gd name="adj3" fmla="val 135063"/>
              <a:gd name="adj4" fmla="val 38028"/>
              <a:gd name="adj5" fmla="val 233072"/>
              <a:gd name="adj6" fmla="val 45385"/>
            </a:avLst>
          </a:prstGeom>
          <a:solidFill>
            <a:srgbClr val="33FD03"/>
          </a:solidFill>
          <a:ln w="9525" cap="flat" cmpd="sng" algn="ctr">
            <a:solidFill>
              <a:schemeClr val="accent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eaLnBrk="0" fontAlgn="base" hangingPunct="0">
              <a:spcBef>
                <a:spcPct val="0"/>
              </a:spcBef>
              <a:spcAft>
                <a:spcPct val="0"/>
              </a:spcAft>
            </a:pPr>
            <a:r>
              <a:rPr lang="de-DE" sz="1970" b="1" dirty="0">
                <a:solidFill>
                  <a:srgbClr val="3C3737"/>
                </a:solidFill>
                <a:latin typeface="Garamond" pitchFamily="18" charset="0"/>
              </a:rPr>
              <a:t>F:</a:t>
            </a:r>
          </a:p>
          <a:p>
            <a:pPr algn="ctr" eaLnBrk="0" fontAlgn="base" hangingPunct="0">
              <a:spcBef>
                <a:spcPct val="0"/>
              </a:spcBef>
              <a:spcAft>
                <a:spcPct val="0"/>
              </a:spcAft>
            </a:pPr>
            <a:r>
              <a:rPr lang="de-DE" sz="1970" b="1" dirty="0" err="1">
                <a:solidFill>
                  <a:srgbClr val="3C3737"/>
                </a:solidFill>
                <a:latin typeface="Garamond" pitchFamily="18" charset="0"/>
              </a:rPr>
              <a:t>geteilteVorstellung</a:t>
            </a:r>
            <a:r>
              <a:rPr lang="de-DE" sz="1970" b="1" dirty="0">
                <a:solidFill>
                  <a:srgbClr val="3C3737"/>
                </a:solidFill>
                <a:latin typeface="Garamond" pitchFamily="18" charset="0"/>
              </a:rPr>
              <a:t> vom gelungenen Leben</a:t>
            </a:r>
          </a:p>
        </p:txBody>
      </p:sp>
      <p:sp>
        <p:nvSpPr>
          <p:cNvPr id="21" name="Pfeil nach links und rechts 20"/>
          <p:cNvSpPr/>
          <p:nvPr/>
        </p:nvSpPr>
        <p:spPr bwMode="auto">
          <a:xfrm>
            <a:off x="4438870" y="5745837"/>
            <a:ext cx="3616105" cy="565710"/>
          </a:xfrm>
          <a:prstGeom prst="leftRight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eaLnBrk="0" fontAlgn="base" hangingPunct="0">
              <a:spcBef>
                <a:spcPct val="0"/>
              </a:spcBef>
              <a:spcAft>
                <a:spcPct val="0"/>
              </a:spcAft>
            </a:pPr>
            <a:r>
              <a:rPr lang="de-DE" sz="1970" b="1" dirty="0">
                <a:solidFill>
                  <a:srgbClr val="3C3737"/>
                </a:solidFill>
                <a:latin typeface="Garamond" pitchFamily="18" charset="0"/>
              </a:rPr>
              <a:t>Symmetrische Beziehung</a:t>
            </a:r>
          </a:p>
        </p:txBody>
      </p:sp>
      <p:sp>
        <p:nvSpPr>
          <p:cNvPr id="14" name="Ellipse 13"/>
          <p:cNvSpPr/>
          <p:nvPr/>
        </p:nvSpPr>
        <p:spPr bwMode="auto">
          <a:xfrm>
            <a:off x="4838193" y="1985532"/>
            <a:ext cx="1646384" cy="1646384"/>
          </a:xfrm>
          <a:prstGeom prst="ellipse">
            <a:avLst/>
          </a:prstGeom>
          <a:solidFill>
            <a:srgbClr val="FFFF00">
              <a:alpha val="67000"/>
            </a:srgbClr>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eaLnBrk="0" fontAlgn="base" hangingPunct="0">
              <a:spcBef>
                <a:spcPct val="0"/>
              </a:spcBef>
              <a:spcAft>
                <a:spcPct val="0"/>
              </a:spcAft>
            </a:pPr>
            <a:endParaRPr lang="de-DE" sz="3377" b="1" dirty="0">
              <a:solidFill>
                <a:srgbClr val="3C3737"/>
              </a:solidFill>
              <a:latin typeface="Garamond" pitchFamily="18" charset="0"/>
            </a:endParaRPr>
          </a:p>
        </p:txBody>
      </p:sp>
      <p:sp>
        <p:nvSpPr>
          <p:cNvPr id="15" name="Ellipse 14"/>
          <p:cNvSpPr/>
          <p:nvPr/>
        </p:nvSpPr>
        <p:spPr bwMode="auto">
          <a:xfrm>
            <a:off x="5688606" y="2037295"/>
            <a:ext cx="1646384" cy="1646384"/>
          </a:xfrm>
          <a:prstGeom prst="ellipse">
            <a:avLst/>
          </a:prstGeom>
          <a:solidFill>
            <a:srgbClr val="2156FF">
              <a:alpha val="53000"/>
            </a:srgbClr>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eaLnBrk="0" fontAlgn="base" hangingPunct="0">
              <a:spcBef>
                <a:spcPct val="0"/>
              </a:spcBef>
              <a:spcAft>
                <a:spcPct val="0"/>
              </a:spcAft>
            </a:pPr>
            <a:endParaRPr lang="de-DE" sz="2533" b="1" dirty="0">
              <a:solidFill>
                <a:srgbClr val="3C3737"/>
              </a:solidFill>
              <a:latin typeface="Garamond" pitchFamily="18" charset="0"/>
            </a:endParaRPr>
          </a:p>
        </p:txBody>
      </p:sp>
      <p:sp>
        <p:nvSpPr>
          <p:cNvPr id="33" name="Textfeld 32"/>
          <p:cNvSpPr txBox="1"/>
          <p:nvPr/>
        </p:nvSpPr>
        <p:spPr>
          <a:xfrm>
            <a:off x="5836505" y="2517963"/>
            <a:ext cx="676633" cy="676980"/>
          </a:xfrm>
          <a:prstGeom prst="rect">
            <a:avLst/>
          </a:prstGeom>
          <a:noFill/>
        </p:spPr>
        <p:txBody>
          <a:bodyPr wrap="square" rtlCol="0">
            <a:spAutoFit/>
          </a:bodyPr>
          <a:lstStyle/>
          <a:p>
            <a:pPr fontAlgn="base">
              <a:spcBef>
                <a:spcPct val="0"/>
              </a:spcBef>
              <a:spcAft>
                <a:spcPct val="0"/>
              </a:spcAft>
            </a:pPr>
            <a:r>
              <a:rPr lang="de-DE" sz="3799" b="1" dirty="0">
                <a:solidFill>
                  <a:srgbClr val="3C3737"/>
                </a:solidFill>
                <a:latin typeface="Times New Roman" pitchFamily="18" charset="0"/>
                <a:cs typeface="Times New Roman" pitchFamily="18" charset="0"/>
              </a:rPr>
              <a:t>F</a:t>
            </a:r>
            <a:endParaRPr lang="de-DE" sz="3799" b="1" dirty="0">
              <a:solidFill>
                <a:srgbClr val="3C3737"/>
              </a:solidFill>
              <a:latin typeface="Times New Roman" pitchFamily="18" charset="0"/>
              <a:cs typeface="Times New Roman" pitchFamily="18" charset="0"/>
            </a:endParaRPr>
          </a:p>
        </p:txBody>
      </p:sp>
    </p:spTree>
    <p:extLst>
      <p:ext uri="{BB962C8B-B14F-4D97-AF65-F5344CB8AC3E}">
        <p14:creationId xmlns:p14="http://schemas.microsoft.com/office/powerpoint/2010/main" val="2802304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268"/>
                                        </p:tgtEl>
                                        <p:attrNameLst>
                                          <p:attrName>style.visibility</p:attrName>
                                        </p:attrNameLst>
                                      </p:cBhvr>
                                      <p:to>
                                        <p:strVal val="visible"/>
                                      </p:to>
                                    </p:set>
                                    <p:animEffect transition="in" filter="blinds(horizontal)">
                                      <p:cBhvr>
                                        <p:cTn id="7" dur="500"/>
                                        <p:tgtEl>
                                          <p:spTgt spid="1126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childTnLst>
                          </p:cTn>
                        </p:par>
                        <p:par>
                          <p:cTn id="11" fill="hold">
                            <p:stCondLst>
                              <p:cond delay="500"/>
                            </p:stCondLst>
                            <p:childTnLst>
                              <p:par>
                                <p:cTn id="12" presetID="3" presetClass="entr" presetSubtype="10" fill="hold" nodeType="afterEffect">
                                  <p:stCondLst>
                                    <p:cond delay="0"/>
                                  </p:stCondLst>
                                  <p:childTnLst>
                                    <p:set>
                                      <p:cBhvr>
                                        <p:cTn id="13" dur="1" fill="hold">
                                          <p:stCondLst>
                                            <p:cond delay="0"/>
                                          </p:stCondLst>
                                        </p:cTn>
                                        <p:tgtEl>
                                          <p:spTgt spid="11266"/>
                                        </p:tgtEl>
                                        <p:attrNameLst>
                                          <p:attrName>style.visibility</p:attrName>
                                        </p:attrNameLst>
                                      </p:cBhvr>
                                      <p:to>
                                        <p:strVal val="visible"/>
                                      </p:to>
                                    </p:set>
                                    <p:animEffect transition="in" filter="blinds(horizontal)">
                                      <p:cBhvr>
                                        <p:cTn id="14" dur="500"/>
                                        <p:tgtEl>
                                          <p:spTgt spid="11266"/>
                                        </p:tgtEl>
                                      </p:cBhvr>
                                    </p:animEffect>
                                  </p:childTnLst>
                                </p:cTn>
                              </p:par>
                              <p:par>
                                <p:cTn id="15" presetID="3" presetClass="entr" presetSubtype="1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par>
                          <p:cTn id="18" fill="hold">
                            <p:stCondLst>
                              <p:cond delay="1000"/>
                            </p:stCondLst>
                            <p:childTnLst>
                              <p:par>
                                <p:cTn id="19" presetID="3" presetClass="entr" presetSubtype="10" fill="hold" grpId="0" nodeType="after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blinds(horizontal)">
                                      <p:cBhvr>
                                        <p:cTn id="21" dur="500"/>
                                        <p:tgtEl>
                                          <p:spTgt spid="21"/>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blinds(horizontal)">
                                      <p:cBhvr>
                                        <p:cTn id="26" dur="500"/>
                                        <p:tgtEl>
                                          <p:spTgt spid="14"/>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blinds(horizontal)">
                                      <p:cBhvr>
                                        <p:cTn id="29" dur="500"/>
                                        <p:tgtEl>
                                          <p:spTgt spid="16"/>
                                        </p:tgtEl>
                                      </p:cBhvr>
                                    </p:animEffect>
                                  </p:childTnLst>
                                </p:cTn>
                              </p:par>
                            </p:childTnLst>
                          </p:cTn>
                        </p:par>
                        <p:par>
                          <p:cTn id="30" fill="hold">
                            <p:stCondLst>
                              <p:cond delay="500"/>
                            </p:stCondLst>
                            <p:childTnLst>
                              <p:par>
                                <p:cTn id="31" presetID="3" presetClass="entr" presetSubtype="1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blinds(horizontal)">
                                      <p:cBhvr>
                                        <p:cTn id="33" dur="500"/>
                                        <p:tgtEl>
                                          <p:spTgt spid="15"/>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blinds(horizontal)">
                                      <p:cBhvr>
                                        <p:cTn id="36" dur="500"/>
                                        <p:tgtEl>
                                          <p:spTgt spid="17"/>
                                        </p:tgtEl>
                                      </p:cBhvr>
                                    </p:animEffect>
                                  </p:childTnLst>
                                </p:cTn>
                              </p:par>
                            </p:childTnLst>
                          </p:cTn>
                        </p:par>
                        <p:par>
                          <p:cTn id="37" fill="hold">
                            <p:stCondLst>
                              <p:cond delay="1000"/>
                            </p:stCondLst>
                            <p:childTnLst>
                              <p:par>
                                <p:cTn id="38" presetID="3" presetClass="entr" presetSubtype="10" fill="hold" grpId="0" nodeType="afterEffect">
                                  <p:stCondLst>
                                    <p:cond delay="0"/>
                                  </p:stCondLst>
                                  <p:childTnLst>
                                    <p:set>
                                      <p:cBhvr>
                                        <p:cTn id="39" dur="1" fill="hold">
                                          <p:stCondLst>
                                            <p:cond delay="0"/>
                                          </p:stCondLst>
                                        </p:cTn>
                                        <p:tgtEl>
                                          <p:spTgt spid="33"/>
                                        </p:tgtEl>
                                        <p:attrNameLst>
                                          <p:attrName>style.visibility</p:attrName>
                                        </p:attrNameLst>
                                      </p:cBhvr>
                                      <p:to>
                                        <p:strVal val="visible"/>
                                      </p:to>
                                    </p:set>
                                    <p:animEffect transition="in" filter="blinds(horizontal)">
                                      <p:cBhvr>
                                        <p:cTn id="40" dur="500"/>
                                        <p:tgtEl>
                                          <p:spTgt spid="33"/>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blinds(horizontal)">
                                      <p:cBhvr>
                                        <p:cTn id="43" dur="500"/>
                                        <p:tgtEl>
                                          <p:spTgt spid="20"/>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nodeType="clickEffect">
                                  <p:stCondLst>
                                    <p:cond delay="0"/>
                                  </p:stCondLst>
                                  <p:childTnLst>
                                    <p:set>
                                      <p:cBhvr>
                                        <p:cTn id="47" dur="1" fill="hold">
                                          <p:stCondLst>
                                            <p:cond delay="0"/>
                                          </p:stCondLst>
                                        </p:cTn>
                                        <p:tgtEl>
                                          <p:spTgt spid="11276"/>
                                        </p:tgtEl>
                                        <p:attrNameLst>
                                          <p:attrName>style.visibility</p:attrName>
                                        </p:attrNameLst>
                                      </p:cBhvr>
                                      <p:to>
                                        <p:strVal val="visible"/>
                                      </p:to>
                                    </p:set>
                                    <p:animEffect transition="in" filter="blinds(horizontal)">
                                      <p:cBhvr>
                                        <p:cTn id="48" dur="500"/>
                                        <p:tgtEl>
                                          <p:spTgt spid="11276"/>
                                        </p:tgtEl>
                                      </p:cBhvr>
                                    </p:animEffect>
                                  </p:childTnLst>
                                </p:cTn>
                              </p:par>
                            </p:childTnLst>
                          </p:cTn>
                        </p:par>
                        <p:par>
                          <p:cTn id="49" fill="hold">
                            <p:stCondLst>
                              <p:cond delay="500"/>
                            </p:stCondLst>
                            <p:childTnLst>
                              <p:par>
                                <p:cTn id="50" presetID="3" presetClass="entr" presetSubtype="10" fill="hold" nodeType="afterEffect">
                                  <p:stCondLst>
                                    <p:cond delay="0"/>
                                  </p:stCondLst>
                                  <p:childTnLst>
                                    <p:set>
                                      <p:cBhvr>
                                        <p:cTn id="51" dur="1" fill="hold">
                                          <p:stCondLst>
                                            <p:cond delay="0"/>
                                          </p:stCondLst>
                                        </p:cTn>
                                        <p:tgtEl>
                                          <p:spTgt spid="11277"/>
                                        </p:tgtEl>
                                        <p:attrNameLst>
                                          <p:attrName>style.visibility</p:attrName>
                                        </p:attrNameLst>
                                      </p:cBhvr>
                                      <p:to>
                                        <p:strVal val="visible"/>
                                      </p:to>
                                    </p:set>
                                    <p:animEffect transition="in" filter="blinds(horizontal)">
                                      <p:cBhvr>
                                        <p:cTn id="52" dur="500"/>
                                        <p:tgtEl>
                                          <p:spTgt spid="112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6" grpId="0" animBg="1"/>
      <p:bldP spid="17" grpId="0" animBg="1"/>
      <p:bldP spid="20" grpId="0" animBg="1"/>
      <p:bldP spid="21" grpId="0" animBg="1"/>
      <p:bldP spid="14" grpId="0" animBg="1"/>
      <p:bldP spid="15" grpId="0" animBg="1"/>
      <p:bldP spid="3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4.8 Das Modell der Freundschaft</a:t>
            </a:r>
            <a:endParaRPr lang="de-DE" dirty="0"/>
          </a:p>
        </p:txBody>
      </p:sp>
      <p:sp>
        <p:nvSpPr>
          <p:cNvPr id="3" name="Inhaltsplatzhalter 2"/>
          <p:cNvSpPr>
            <a:spLocks noGrp="1"/>
          </p:cNvSpPr>
          <p:nvPr>
            <p:ph idx="1"/>
          </p:nvPr>
        </p:nvSpPr>
        <p:spPr/>
        <p:txBody>
          <a:bodyPr/>
          <a:lstStyle/>
          <a:p>
            <a:pPr marL="377534" indent="-377534">
              <a:buFont typeface="Wingdings" pitchFamily="2" charset="2"/>
              <a:buChar char="Ø"/>
            </a:pPr>
            <a:r>
              <a:rPr lang="de-DE" dirty="0" smtClean="0">
                <a:solidFill>
                  <a:srgbClr val="080808"/>
                </a:solidFill>
              </a:rPr>
              <a:t>Zwei Personen, a und b, sind wegen etwas, F, miteinander befreundet</a:t>
            </a:r>
          </a:p>
          <a:p>
            <a:pPr marL="377534" indent="-377534">
              <a:buFont typeface="Wingdings" pitchFamily="2" charset="2"/>
              <a:buChar char="Ø"/>
            </a:pPr>
            <a:r>
              <a:rPr lang="de-DE" dirty="0" smtClean="0">
                <a:solidFill>
                  <a:srgbClr val="080808"/>
                </a:solidFill>
              </a:rPr>
              <a:t>Sowohl a als auch b haben eine Pro-Einstellung zu F</a:t>
            </a:r>
          </a:p>
          <a:p>
            <a:pPr marL="377534" indent="-377534">
              <a:buFont typeface="Wingdings" pitchFamily="2" charset="2"/>
              <a:buChar char="Ø"/>
            </a:pPr>
            <a:r>
              <a:rPr lang="de-DE" dirty="0" smtClean="0">
                <a:solidFill>
                  <a:srgbClr val="080808"/>
                </a:solidFill>
              </a:rPr>
              <a:t>F ist die Antwort auf die Frage, warum a und b miteinander befreundet sind -&gt; F begründet die Freundschaft von a und b</a:t>
            </a:r>
          </a:p>
          <a:p>
            <a:pPr marL="377534" indent="-377534">
              <a:buFont typeface="Wingdings" pitchFamily="2" charset="2"/>
              <a:buChar char="Ø"/>
            </a:pPr>
            <a:r>
              <a:rPr lang="de-DE" dirty="0" smtClean="0">
                <a:solidFill>
                  <a:srgbClr val="080808"/>
                </a:solidFill>
              </a:rPr>
              <a:t>Es muss also noch zur symmetrischen Pro-Einstellung zueinander etwas hinzukommen, die asymmetrische Pro-Einstellung zu F</a:t>
            </a:r>
          </a:p>
          <a:p>
            <a:pPr marL="377534" indent="-377534">
              <a:buFont typeface="Wingdings" pitchFamily="2" charset="2"/>
              <a:buChar char="Ø"/>
            </a:pPr>
            <a:r>
              <a:rPr lang="de-DE" dirty="0" smtClean="0">
                <a:solidFill>
                  <a:srgbClr val="080808"/>
                </a:solidFill>
              </a:rPr>
              <a:t>Dieses F ist im Fall von tiefen persönlichen Beziehungen eine gemeinsam geteilte Vorstellung davon, was es heißt, ein gelungenes Leben zu führen (das auch etwas sein, kann, das a und b miteinander teilen und was sie verbindet)</a:t>
            </a:r>
            <a:br>
              <a:rPr lang="de-DE" dirty="0" smtClean="0">
                <a:solidFill>
                  <a:srgbClr val="080808"/>
                </a:solidFill>
              </a:rPr>
            </a:br>
            <a:endParaRPr lang="de-DE" dirty="0">
              <a:solidFill>
                <a:srgbClr val="080808"/>
              </a:solidFill>
            </a:endParaRPr>
          </a:p>
        </p:txBody>
      </p:sp>
      <p:sp>
        <p:nvSpPr>
          <p:cNvPr id="4" name="Inhaltsplatzhalter 3"/>
          <p:cNvSpPr>
            <a:spLocks noGrp="1"/>
          </p:cNvSpPr>
          <p:nvPr>
            <p:ph sz="quarter" idx="10"/>
          </p:nvPr>
        </p:nvSpPr>
        <p:spPr/>
        <p:txBody>
          <a:bodyPr/>
          <a:lstStyle/>
          <a:p>
            <a:endParaRPr lang="de-DE"/>
          </a:p>
        </p:txBody>
      </p:sp>
    </p:spTree>
    <p:extLst>
      <p:ext uri="{BB962C8B-B14F-4D97-AF65-F5344CB8AC3E}">
        <p14:creationId xmlns:p14="http://schemas.microsoft.com/office/powerpoint/2010/main" val="1935830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4.8 Das Modell der Freundschaft</a:t>
            </a:r>
            <a:endParaRPr lang="de-DE" dirty="0"/>
          </a:p>
        </p:txBody>
      </p:sp>
      <p:sp>
        <p:nvSpPr>
          <p:cNvPr id="3" name="Inhaltsplatzhalter 2"/>
          <p:cNvSpPr>
            <a:spLocks noGrp="1"/>
          </p:cNvSpPr>
          <p:nvPr>
            <p:ph idx="1"/>
          </p:nvPr>
        </p:nvSpPr>
        <p:spPr/>
        <p:txBody>
          <a:bodyPr/>
          <a:lstStyle/>
          <a:p>
            <a:pPr marL="254668" indent="-254668">
              <a:buFont typeface="Wingdings" pitchFamily="2" charset="2"/>
              <a:buChar char="Ø"/>
            </a:pPr>
            <a:r>
              <a:rPr lang="de-DE" dirty="0" smtClean="0">
                <a:solidFill>
                  <a:srgbClr val="000000"/>
                </a:solidFill>
              </a:rPr>
              <a:t>Ebenso: gemeinsam geteilte Auffassung einer sinnvollen Existenz</a:t>
            </a:r>
          </a:p>
          <a:p>
            <a:pPr marL="254668" indent="-254668">
              <a:buFont typeface="Wingdings" pitchFamily="2" charset="2"/>
              <a:buChar char="Ø"/>
            </a:pPr>
            <a:r>
              <a:rPr lang="de-DE" dirty="0" smtClean="0">
                <a:solidFill>
                  <a:srgbClr val="000000"/>
                </a:solidFill>
              </a:rPr>
              <a:t>Rückgriff auf die bereits beschriebenen Spannung zwischen deskriptiver und normativer Beschreibung des Menschen</a:t>
            </a:r>
          </a:p>
          <a:p>
            <a:pPr marL="254668" indent="-254668">
              <a:buFont typeface="Wingdings" pitchFamily="2" charset="2"/>
              <a:buChar char="Ø"/>
            </a:pPr>
            <a:r>
              <a:rPr lang="de-DE" dirty="0" smtClean="0">
                <a:solidFill>
                  <a:srgbClr val="000000"/>
                </a:solidFill>
              </a:rPr>
              <a:t>Ein Ausruhen auf dem Erreichen des Quasi-Status „Das gelungene Leben“ gibt es nicht, es besteht eben darin, jeweils auf das sich Ereignende auf die richtige Art und Weise zu reagieren</a:t>
            </a:r>
          </a:p>
          <a:p>
            <a:pPr marL="254668" indent="-254668">
              <a:buFont typeface="Wingdings" pitchFamily="2" charset="2"/>
              <a:buChar char="Ø"/>
            </a:pPr>
            <a:r>
              <a:rPr lang="de-DE" dirty="0" smtClean="0">
                <a:solidFill>
                  <a:srgbClr val="000000"/>
                </a:solidFill>
              </a:rPr>
              <a:t>Hier wird nun klar, weshalb von ‚Nutzen‘ der Freundschaft gesprochen wurde: Der Freund hilft mir, durch seine Sicht auf sein und mein Leben (bzw. auf unser Leben), mich dem Ideal meiner eigenen Existenz anzunähern</a:t>
            </a:r>
          </a:p>
          <a:p>
            <a:pPr marL="254668" indent="-254668">
              <a:buFont typeface="Wingdings" pitchFamily="2" charset="2"/>
              <a:buChar char="Ø"/>
            </a:pPr>
            <a:r>
              <a:rPr lang="de-DE" dirty="0" smtClean="0">
                <a:solidFill>
                  <a:srgbClr val="000000"/>
                </a:solidFill>
              </a:rPr>
              <a:t>Perspektive meines Freundes kann meine ergänzen und korrigieren</a:t>
            </a:r>
          </a:p>
        </p:txBody>
      </p:sp>
      <p:sp>
        <p:nvSpPr>
          <p:cNvPr id="4" name="Inhaltsplatzhalter 3"/>
          <p:cNvSpPr>
            <a:spLocks noGrp="1"/>
          </p:cNvSpPr>
          <p:nvPr>
            <p:ph sz="quarter" idx="10"/>
          </p:nvPr>
        </p:nvSpPr>
        <p:spPr/>
        <p:txBody>
          <a:bodyPr/>
          <a:lstStyle/>
          <a:p>
            <a:endParaRPr lang="de-DE"/>
          </a:p>
        </p:txBody>
      </p:sp>
    </p:spTree>
    <p:extLst>
      <p:ext uri="{BB962C8B-B14F-4D97-AF65-F5344CB8AC3E}">
        <p14:creationId xmlns:p14="http://schemas.microsoft.com/office/powerpoint/2010/main" val="20898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4.8 Das Modell der Freundschaft</a:t>
            </a:r>
            <a:endParaRPr lang="de-DE" dirty="0"/>
          </a:p>
        </p:txBody>
      </p:sp>
      <p:sp>
        <p:nvSpPr>
          <p:cNvPr id="3" name="Inhaltsplatzhalter 2"/>
          <p:cNvSpPr>
            <a:spLocks noGrp="1"/>
          </p:cNvSpPr>
          <p:nvPr>
            <p:ph idx="1"/>
          </p:nvPr>
        </p:nvSpPr>
        <p:spPr/>
        <p:txBody>
          <a:bodyPr/>
          <a:lstStyle/>
          <a:p>
            <a:pPr marL="310516" indent="-310516">
              <a:buFont typeface="Wingdings" pitchFamily="2" charset="2"/>
              <a:buChar char="Ø"/>
            </a:pPr>
            <a:r>
              <a:rPr lang="de-DE" dirty="0" smtClean="0">
                <a:solidFill>
                  <a:srgbClr val="000000"/>
                </a:solidFill>
              </a:rPr>
              <a:t>Bezug der Liebe nur auf das, was wirklich liebenswert ist und nicht auf die negativen Eigenschaften</a:t>
            </a:r>
          </a:p>
          <a:p>
            <a:pPr marL="310516" indent="-310516">
              <a:buFont typeface="Wingdings" pitchFamily="2" charset="2"/>
              <a:buChar char="Ø"/>
            </a:pPr>
            <a:r>
              <a:rPr lang="de-DE" dirty="0" smtClean="0">
                <a:solidFill>
                  <a:srgbClr val="000000"/>
                </a:solidFill>
              </a:rPr>
              <a:t>Ausweg: Man liebt den anderen Menschen insofern er auf ein Lebensideal bezogen ist, nach dem er faktisch (noch) nicht leben muss</a:t>
            </a:r>
          </a:p>
          <a:p>
            <a:pPr marL="310516" indent="-310516">
              <a:buFont typeface="Wingdings" pitchFamily="2" charset="2"/>
              <a:buChar char="Ø"/>
            </a:pPr>
            <a:r>
              <a:rPr lang="de-DE" dirty="0" smtClean="0">
                <a:solidFill>
                  <a:srgbClr val="000000"/>
                </a:solidFill>
              </a:rPr>
              <a:t>Eine Person um ihrer selbst willen lieben heißt das lieben, was die Person sein möchte und wie sie sich in ihren Zielen und Werten ausdrückt</a:t>
            </a:r>
          </a:p>
          <a:p>
            <a:pPr marL="310516" indent="-310516">
              <a:buFont typeface="Wingdings" pitchFamily="2" charset="2"/>
              <a:buChar char="Ø"/>
            </a:pPr>
            <a:r>
              <a:rPr lang="de-DE" dirty="0" smtClean="0">
                <a:solidFill>
                  <a:srgbClr val="000000"/>
                </a:solidFill>
              </a:rPr>
              <a:t>Dieses Ideal charakterisiert die konkrete Person. Wir können sie nicht ohne ihre Wünsche, ohne ihr Wollen verstehen</a:t>
            </a:r>
            <a:endParaRPr lang="de-DE" dirty="0">
              <a:solidFill>
                <a:srgbClr val="000000"/>
              </a:solidFill>
            </a:endParaRPr>
          </a:p>
        </p:txBody>
      </p:sp>
      <p:sp>
        <p:nvSpPr>
          <p:cNvPr id="4" name="Inhaltsplatzhalter 3"/>
          <p:cNvSpPr>
            <a:spLocks noGrp="1"/>
          </p:cNvSpPr>
          <p:nvPr>
            <p:ph sz="quarter" idx="10"/>
          </p:nvPr>
        </p:nvSpPr>
        <p:spPr>
          <a:xfrm>
            <a:off x="1856661" y="911422"/>
            <a:ext cx="8660815" cy="469114"/>
          </a:xfrm>
        </p:spPr>
        <p:txBody>
          <a:bodyPr/>
          <a:lstStyle/>
          <a:p>
            <a:r>
              <a:rPr lang="de-DE" dirty="0" smtClean="0"/>
              <a:t>Das Problem den Freund um seiner selbst willen zu lieben</a:t>
            </a:r>
            <a:endParaRPr lang="de-DE" dirty="0"/>
          </a:p>
        </p:txBody>
      </p:sp>
    </p:spTree>
    <p:extLst>
      <p:ext uri="{BB962C8B-B14F-4D97-AF65-F5344CB8AC3E}">
        <p14:creationId xmlns:p14="http://schemas.microsoft.com/office/powerpoint/2010/main" val="2173559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hteck 3"/>
          <p:cNvSpPr>
            <a:spLocks noChangeArrowheads="1"/>
          </p:cNvSpPr>
          <p:nvPr/>
        </p:nvSpPr>
        <p:spPr bwMode="auto">
          <a:xfrm>
            <a:off x="1521581" y="0"/>
            <a:ext cx="9148840" cy="15158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fontAlgn="base" hangingPunct="0">
              <a:spcBef>
                <a:spcPct val="0"/>
              </a:spcBef>
              <a:spcAft>
                <a:spcPct val="0"/>
              </a:spcAft>
            </a:pPr>
            <a:endParaRPr lang="de-DE" sz="985" b="1">
              <a:solidFill>
                <a:srgbClr val="3C3737"/>
              </a:solidFill>
            </a:endParaRPr>
          </a:p>
        </p:txBody>
      </p:sp>
      <p:pic>
        <p:nvPicPr>
          <p:cNvPr id="4099" name="Picture 5" descr="C:\Users\Johannes\Desktop\Hochschul-Gelb.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1581" y="0"/>
            <a:ext cx="914884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Rectangle 2"/>
          <p:cNvSpPr txBox="1">
            <a:spLocks noChangeArrowheads="1"/>
          </p:cNvSpPr>
          <p:nvPr/>
        </p:nvSpPr>
        <p:spPr bwMode="auto">
          <a:xfrm>
            <a:off x="1836951" y="257343"/>
            <a:ext cx="8451936" cy="26692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26645" tIns="75987" rIns="0" bIns="0" numCol="1" anchor="t" anchorCtr="0" compatLnSpc="1">
            <a:prstTxWarp prst="textNoShape">
              <a:avLst/>
            </a:prstTxWarp>
          </a:bodyPr>
          <a:lstStyle/>
          <a:p>
            <a:pPr defTabSz="914795" fontAlgn="base">
              <a:spcBef>
                <a:spcPct val="0"/>
              </a:spcBef>
              <a:spcAft>
                <a:spcPct val="0"/>
              </a:spcAft>
              <a:tabLst>
                <a:tab pos="2274141" algn="l"/>
              </a:tabLst>
              <a:defRPr/>
            </a:pPr>
            <a:r>
              <a:rPr lang="de-DE" sz="4222" b="1" kern="0" dirty="0">
                <a:solidFill>
                  <a:srgbClr val="3C3737"/>
                </a:solidFill>
                <a:latin typeface="Garamond" pitchFamily="18" charset="0"/>
                <a:cs typeface="Arial" charset="0"/>
              </a:rPr>
              <a:t>4. Menschliche Beziehungen: Freundschaft und Liebe </a:t>
            </a:r>
          </a:p>
        </p:txBody>
      </p:sp>
      <p:sp>
        <p:nvSpPr>
          <p:cNvPr id="6" name="Textfeld 5"/>
          <p:cNvSpPr txBox="1">
            <a:spLocks noChangeArrowheads="1"/>
          </p:cNvSpPr>
          <p:nvPr/>
        </p:nvSpPr>
        <p:spPr bwMode="auto">
          <a:xfrm>
            <a:off x="2293056" y="1621259"/>
            <a:ext cx="8119709" cy="52366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620713" indent="-620713" defTabSz="879475" eaLnBrk="0" hangingPunct="0">
              <a:defRPr sz="1400" b="1">
                <a:solidFill>
                  <a:schemeClr val="tx1"/>
                </a:solidFill>
                <a:latin typeface="Verdana" charset="0"/>
                <a:ea typeface="MS PGothic" charset="0"/>
                <a:cs typeface="MS PGothic" charset="0"/>
              </a:defRPr>
            </a:lvl1pPr>
            <a:lvl2pPr marL="742950" indent="-285750" defTabSz="879475" eaLnBrk="0" hangingPunct="0">
              <a:defRPr sz="1400" b="1">
                <a:solidFill>
                  <a:schemeClr val="tx1"/>
                </a:solidFill>
                <a:latin typeface="Verdana" charset="0"/>
                <a:ea typeface="MS PGothic" charset="0"/>
                <a:cs typeface="MS PGothic" charset="0"/>
              </a:defRPr>
            </a:lvl2pPr>
            <a:lvl3pPr marL="1143000" indent="-228600" defTabSz="879475" eaLnBrk="0" hangingPunct="0">
              <a:defRPr sz="1400" b="1">
                <a:solidFill>
                  <a:schemeClr val="tx1"/>
                </a:solidFill>
                <a:latin typeface="Verdana" charset="0"/>
                <a:ea typeface="MS PGothic" charset="0"/>
                <a:cs typeface="MS PGothic" charset="0"/>
              </a:defRPr>
            </a:lvl3pPr>
            <a:lvl4pPr marL="1600200" indent="-228600" defTabSz="879475" eaLnBrk="0" hangingPunct="0">
              <a:defRPr sz="1400" b="1">
                <a:solidFill>
                  <a:schemeClr val="tx1"/>
                </a:solidFill>
                <a:latin typeface="Verdana" charset="0"/>
                <a:ea typeface="MS PGothic" charset="0"/>
                <a:cs typeface="MS PGothic" charset="0"/>
              </a:defRPr>
            </a:lvl4pPr>
            <a:lvl5pPr marL="2057400" indent="-228600" defTabSz="879475" eaLnBrk="0" hangingPunct="0">
              <a:defRPr sz="1400" b="1">
                <a:solidFill>
                  <a:schemeClr val="tx1"/>
                </a:solidFill>
                <a:latin typeface="Verdana" charset="0"/>
                <a:ea typeface="MS PGothic" charset="0"/>
                <a:cs typeface="MS PGothic" charset="0"/>
              </a:defRPr>
            </a:lvl5pPr>
            <a:lvl6pPr marL="25146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6pPr>
            <a:lvl7pPr marL="29718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7pPr>
            <a:lvl8pPr marL="34290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8pPr>
            <a:lvl9pPr marL="38862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9pPr>
          </a:lstStyle>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4.1 	Der Mensch als </a:t>
            </a:r>
            <a:r>
              <a:rPr lang="de-DE" sz="2674" b="0" dirty="0" err="1">
                <a:solidFill>
                  <a:srgbClr val="000000"/>
                </a:solidFill>
                <a:latin typeface="Garamond" pitchFamily="18" charset="0"/>
              </a:rPr>
              <a:t>zoon</a:t>
            </a:r>
            <a:r>
              <a:rPr lang="de-DE" sz="2674" b="0" dirty="0">
                <a:solidFill>
                  <a:srgbClr val="000000"/>
                </a:solidFill>
                <a:latin typeface="Garamond" pitchFamily="18" charset="0"/>
              </a:rPr>
              <a:t> </a:t>
            </a:r>
            <a:r>
              <a:rPr lang="de-DE" sz="2674" b="0" dirty="0" err="1">
                <a:solidFill>
                  <a:srgbClr val="000000"/>
                </a:solidFill>
                <a:latin typeface="Garamond" pitchFamily="18" charset="0"/>
              </a:rPr>
              <a:t>politikon</a:t>
            </a:r>
            <a:endParaRPr lang="de-DE" sz="2674" b="0" dirty="0">
              <a:solidFill>
                <a:srgbClr val="000000"/>
              </a:solidFill>
              <a:latin typeface="Garamond" pitchFamily="18" charset="0"/>
            </a:endParaRP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4.2 	Der Mensch als Wolf: Die Sophistik, Hobbes u. Nietzsche</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4.3 	Eine </a:t>
            </a:r>
            <a:r>
              <a:rPr lang="de-DE" sz="2674" b="0" dirty="0" err="1">
                <a:solidFill>
                  <a:srgbClr val="000000"/>
                </a:solidFill>
                <a:latin typeface="Garamond" pitchFamily="18" charset="0"/>
              </a:rPr>
              <a:t>organizistische</a:t>
            </a:r>
            <a:r>
              <a:rPr lang="de-DE" sz="2674" b="0" dirty="0">
                <a:solidFill>
                  <a:srgbClr val="000000"/>
                </a:solidFill>
                <a:latin typeface="Garamond" pitchFamily="18" charset="0"/>
              </a:rPr>
              <a:t> oder eine solitäre Anthropologie?</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4.4 	Eine andere Form der Argumentation: Die Stoiker</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4.5 	Die drei Arten der Freundschaft</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4.6 	Kritik am </a:t>
            </a:r>
            <a:r>
              <a:rPr lang="de-DE" sz="2674" b="0" dirty="0" err="1">
                <a:solidFill>
                  <a:srgbClr val="000000"/>
                </a:solidFill>
                <a:latin typeface="Garamond" pitchFamily="18" charset="0"/>
              </a:rPr>
              <a:t>Emotivismus</a:t>
            </a:r>
            <a:endParaRPr lang="de-DE" sz="2674" b="0" dirty="0">
              <a:solidFill>
                <a:srgbClr val="000000"/>
              </a:solidFill>
              <a:latin typeface="Garamond" pitchFamily="18" charset="0"/>
            </a:endParaRP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4.7 	Kritik am Utilitarismus</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4.8 	Das Modell der Freundschaft</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4.9 	</a:t>
            </a:r>
            <a:r>
              <a:rPr lang="de-DE" sz="2674" b="0" dirty="0" err="1">
                <a:solidFill>
                  <a:srgbClr val="000000"/>
                </a:solidFill>
                <a:latin typeface="Garamond" pitchFamily="18" charset="0"/>
              </a:rPr>
              <a:t>Misamoristen</a:t>
            </a:r>
            <a:endParaRPr lang="de-DE" sz="2674" b="0" dirty="0">
              <a:solidFill>
                <a:srgbClr val="000000"/>
              </a:solidFill>
              <a:latin typeface="Garamond" pitchFamily="18" charset="0"/>
            </a:endParaRPr>
          </a:p>
        </p:txBody>
      </p:sp>
    </p:spTree>
    <p:extLst>
      <p:ext uri="{BB962C8B-B14F-4D97-AF65-F5344CB8AC3E}">
        <p14:creationId xmlns:p14="http://schemas.microsoft.com/office/powerpoint/2010/main" val="743541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 calcmode="lin" valueType="num">
                                      <p:cBhvr additive="base">
                                        <p:cTn id="3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 calcmode="lin" valueType="num">
                                      <p:cBhvr additive="base">
                                        <p:cTn id="3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3" presetClass="exit" presetSubtype="10" fill="hold" grpId="0" nodeType="clickEffect">
                                  <p:stCondLst>
                                    <p:cond delay="0"/>
                                  </p:stCondLst>
                                  <p:childTnLst>
                                    <p:animEffect transition="out" filter="blinds(horizontal)">
                                      <p:cBhvr>
                                        <p:cTn id="44" dur="500"/>
                                        <p:tgtEl>
                                          <p:spTgt spid="7"/>
                                        </p:tgtEl>
                                      </p:cBhvr>
                                    </p:animEffect>
                                    <p:set>
                                      <p:cBhvr>
                                        <p:cTn id="45" dur="1" fill="hold">
                                          <p:stCondLst>
                                            <p:cond delay="499"/>
                                          </p:stCondLst>
                                        </p:cTn>
                                        <p:tgtEl>
                                          <p:spTgt spid="7"/>
                                        </p:tgtEl>
                                        <p:attrNameLst>
                                          <p:attrName>style.visibility</p:attrName>
                                        </p:attrNameLst>
                                      </p:cBhvr>
                                      <p:to>
                                        <p:strVal val="hidden"/>
                                      </p:to>
                                    </p:set>
                                  </p:childTnLst>
                                </p:cTn>
                              </p:par>
                              <p:par>
                                <p:cTn id="46" presetID="2" presetClass="exit" presetSubtype="4" fill="hold" nodeType="withEffect">
                                  <p:stCondLst>
                                    <p:cond delay="0"/>
                                  </p:stCondLst>
                                  <p:childTnLst>
                                    <p:anim calcmode="lin" valueType="num">
                                      <p:cBhvr additive="base">
                                        <p:cTn id="47" dur="500"/>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8" dur="500"/>
                                        <p:tgtEl>
                                          <p:spTgt spid="6">
                                            <p:txEl>
                                              <p:pRg st="0" end="0"/>
                                            </p:txEl>
                                          </p:spTgt>
                                        </p:tgtEl>
                                        <p:attrNameLst>
                                          <p:attrName>ppt_y</p:attrName>
                                        </p:attrNameLst>
                                      </p:cBhvr>
                                      <p:tavLst>
                                        <p:tav tm="0">
                                          <p:val>
                                            <p:strVal val="ppt_y"/>
                                          </p:val>
                                        </p:tav>
                                        <p:tav tm="100000">
                                          <p:val>
                                            <p:strVal val="1+ppt_h/2"/>
                                          </p:val>
                                        </p:tav>
                                      </p:tavLst>
                                    </p:anim>
                                    <p:set>
                                      <p:cBhvr>
                                        <p:cTn id="49" dur="1" fill="hold">
                                          <p:stCondLst>
                                            <p:cond delay="499"/>
                                          </p:stCondLst>
                                        </p:cTn>
                                        <p:tgtEl>
                                          <p:spTgt spid="6">
                                            <p:txEl>
                                              <p:pRg st="0" end="0"/>
                                            </p:txEl>
                                          </p:spTgt>
                                        </p:tgtEl>
                                        <p:attrNameLst>
                                          <p:attrName>style.visibility</p:attrName>
                                        </p:attrNameLst>
                                      </p:cBhvr>
                                      <p:to>
                                        <p:strVal val="hidden"/>
                                      </p:to>
                                    </p:set>
                                  </p:childTnLst>
                                </p:cTn>
                              </p:par>
                              <p:par>
                                <p:cTn id="50" presetID="2" presetClass="exit" presetSubtype="4" fill="hold" nodeType="withEffect">
                                  <p:stCondLst>
                                    <p:cond delay="0"/>
                                  </p:stCondLst>
                                  <p:childTnLst>
                                    <p:anim calcmode="lin" valueType="num">
                                      <p:cBhvr additive="base">
                                        <p:cTn id="51" dur="500"/>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2" dur="500"/>
                                        <p:tgtEl>
                                          <p:spTgt spid="6">
                                            <p:txEl>
                                              <p:pRg st="1" end="1"/>
                                            </p:txEl>
                                          </p:spTgt>
                                        </p:tgtEl>
                                        <p:attrNameLst>
                                          <p:attrName>ppt_y</p:attrName>
                                        </p:attrNameLst>
                                      </p:cBhvr>
                                      <p:tavLst>
                                        <p:tav tm="0">
                                          <p:val>
                                            <p:strVal val="ppt_y"/>
                                          </p:val>
                                        </p:tav>
                                        <p:tav tm="100000">
                                          <p:val>
                                            <p:strVal val="1+ppt_h/2"/>
                                          </p:val>
                                        </p:tav>
                                      </p:tavLst>
                                    </p:anim>
                                    <p:set>
                                      <p:cBhvr>
                                        <p:cTn id="53" dur="1" fill="hold">
                                          <p:stCondLst>
                                            <p:cond delay="499"/>
                                          </p:stCondLst>
                                        </p:cTn>
                                        <p:tgtEl>
                                          <p:spTgt spid="6">
                                            <p:txEl>
                                              <p:pRg st="1" end="1"/>
                                            </p:txEl>
                                          </p:spTgt>
                                        </p:tgtEl>
                                        <p:attrNameLst>
                                          <p:attrName>style.visibility</p:attrName>
                                        </p:attrNameLst>
                                      </p:cBhvr>
                                      <p:to>
                                        <p:strVal val="hidden"/>
                                      </p:to>
                                    </p:set>
                                  </p:childTnLst>
                                </p:cTn>
                              </p:par>
                              <p:par>
                                <p:cTn id="54" presetID="2" presetClass="exit" presetSubtype="4" fill="hold" nodeType="withEffect">
                                  <p:stCondLst>
                                    <p:cond delay="0"/>
                                  </p:stCondLst>
                                  <p:childTnLst>
                                    <p:anim calcmode="lin" valueType="num">
                                      <p:cBhvr additive="base">
                                        <p:cTn id="55" dur="500"/>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6" dur="500"/>
                                        <p:tgtEl>
                                          <p:spTgt spid="6">
                                            <p:txEl>
                                              <p:pRg st="2" end="2"/>
                                            </p:txEl>
                                          </p:spTgt>
                                        </p:tgtEl>
                                        <p:attrNameLst>
                                          <p:attrName>ppt_y</p:attrName>
                                        </p:attrNameLst>
                                      </p:cBhvr>
                                      <p:tavLst>
                                        <p:tav tm="0">
                                          <p:val>
                                            <p:strVal val="ppt_y"/>
                                          </p:val>
                                        </p:tav>
                                        <p:tav tm="100000">
                                          <p:val>
                                            <p:strVal val="1+ppt_h/2"/>
                                          </p:val>
                                        </p:tav>
                                      </p:tavLst>
                                    </p:anim>
                                    <p:set>
                                      <p:cBhvr>
                                        <p:cTn id="57" dur="1" fill="hold">
                                          <p:stCondLst>
                                            <p:cond delay="499"/>
                                          </p:stCondLst>
                                        </p:cTn>
                                        <p:tgtEl>
                                          <p:spTgt spid="6">
                                            <p:txEl>
                                              <p:pRg st="2" end="2"/>
                                            </p:txEl>
                                          </p:spTgt>
                                        </p:tgtEl>
                                        <p:attrNameLst>
                                          <p:attrName>style.visibility</p:attrName>
                                        </p:attrNameLst>
                                      </p:cBhvr>
                                      <p:to>
                                        <p:strVal val="hidden"/>
                                      </p:to>
                                    </p:set>
                                  </p:childTnLst>
                                </p:cTn>
                              </p:par>
                              <p:par>
                                <p:cTn id="58" presetID="2" presetClass="exit" presetSubtype="4" fill="hold" nodeType="withEffect">
                                  <p:stCondLst>
                                    <p:cond delay="0"/>
                                  </p:stCondLst>
                                  <p:childTnLst>
                                    <p:anim calcmode="lin" valueType="num">
                                      <p:cBhvr additive="base">
                                        <p:cTn id="59" dur="500"/>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60" dur="500"/>
                                        <p:tgtEl>
                                          <p:spTgt spid="6">
                                            <p:txEl>
                                              <p:pRg st="3" end="3"/>
                                            </p:txEl>
                                          </p:spTgt>
                                        </p:tgtEl>
                                        <p:attrNameLst>
                                          <p:attrName>ppt_y</p:attrName>
                                        </p:attrNameLst>
                                      </p:cBhvr>
                                      <p:tavLst>
                                        <p:tav tm="0">
                                          <p:val>
                                            <p:strVal val="ppt_y"/>
                                          </p:val>
                                        </p:tav>
                                        <p:tav tm="100000">
                                          <p:val>
                                            <p:strVal val="1+ppt_h/2"/>
                                          </p:val>
                                        </p:tav>
                                      </p:tavLst>
                                    </p:anim>
                                    <p:set>
                                      <p:cBhvr>
                                        <p:cTn id="61" dur="1" fill="hold">
                                          <p:stCondLst>
                                            <p:cond delay="499"/>
                                          </p:stCondLst>
                                        </p:cTn>
                                        <p:tgtEl>
                                          <p:spTgt spid="6">
                                            <p:txEl>
                                              <p:pRg st="3" end="3"/>
                                            </p:txEl>
                                          </p:spTgt>
                                        </p:tgtEl>
                                        <p:attrNameLst>
                                          <p:attrName>style.visibility</p:attrName>
                                        </p:attrNameLst>
                                      </p:cBhvr>
                                      <p:to>
                                        <p:strVal val="hidden"/>
                                      </p:to>
                                    </p:set>
                                  </p:childTnLst>
                                </p:cTn>
                              </p:par>
                              <p:par>
                                <p:cTn id="62" presetID="2" presetClass="exit" presetSubtype="4" fill="hold" nodeType="withEffect">
                                  <p:stCondLst>
                                    <p:cond delay="0"/>
                                  </p:stCondLst>
                                  <p:childTnLst>
                                    <p:anim calcmode="lin" valueType="num">
                                      <p:cBhvr additive="base">
                                        <p:cTn id="63" dur="500"/>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64" dur="500"/>
                                        <p:tgtEl>
                                          <p:spTgt spid="6">
                                            <p:txEl>
                                              <p:pRg st="4" end="4"/>
                                            </p:txEl>
                                          </p:spTgt>
                                        </p:tgtEl>
                                        <p:attrNameLst>
                                          <p:attrName>ppt_y</p:attrName>
                                        </p:attrNameLst>
                                      </p:cBhvr>
                                      <p:tavLst>
                                        <p:tav tm="0">
                                          <p:val>
                                            <p:strVal val="ppt_y"/>
                                          </p:val>
                                        </p:tav>
                                        <p:tav tm="100000">
                                          <p:val>
                                            <p:strVal val="1+ppt_h/2"/>
                                          </p:val>
                                        </p:tav>
                                      </p:tavLst>
                                    </p:anim>
                                    <p:set>
                                      <p:cBhvr>
                                        <p:cTn id="65" dur="1" fill="hold">
                                          <p:stCondLst>
                                            <p:cond delay="499"/>
                                          </p:stCondLst>
                                        </p:cTn>
                                        <p:tgtEl>
                                          <p:spTgt spid="6">
                                            <p:txEl>
                                              <p:pRg st="4" end="4"/>
                                            </p:txEl>
                                          </p:spTgt>
                                        </p:tgtEl>
                                        <p:attrNameLst>
                                          <p:attrName>style.visibility</p:attrName>
                                        </p:attrNameLst>
                                      </p:cBhvr>
                                      <p:to>
                                        <p:strVal val="hidden"/>
                                      </p:to>
                                    </p:set>
                                  </p:childTnLst>
                                </p:cTn>
                              </p:par>
                              <p:par>
                                <p:cTn id="66" presetID="2" presetClass="exit" presetSubtype="4" fill="hold" nodeType="withEffect">
                                  <p:stCondLst>
                                    <p:cond delay="0"/>
                                  </p:stCondLst>
                                  <p:childTnLst>
                                    <p:anim calcmode="lin" valueType="num">
                                      <p:cBhvr additive="base">
                                        <p:cTn id="67" dur="500"/>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68" dur="500"/>
                                        <p:tgtEl>
                                          <p:spTgt spid="6">
                                            <p:txEl>
                                              <p:pRg st="5" end="5"/>
                                            </p:txEl>
                                          </p:spTgt>
                                        </p:tgtEl>
                                        <p:attrNameLst>
                                          <p:attrName>ppt_y</p:attrName>
                                        </p:attrNameLst>
                                      </p:cBhvr>
                                      <p:tavLst>
                                        <p:tav tm="0">
                                          <p:val>
                                            <p:strVal val="ppt_y"/>
                                          </p:val>
                                        </p:tav>
                                        <p:tav tm="100000">
                                          <p:val>
                                            <p:strVal val="1+ppt_h/2"/>
                                          </p:val>
                                        </p:tav>
                                      </p:tavLst>
                                    </p:anim>
                                    <p:set>
                                      <p:cBhvr>
                                        <p:cTn id="69" dur="1" fill="hold">
                                          <p:stCondLst>
                                            <p:cond delay="499"/>
                                          </p:stCondLst>
                                        </p:cTn>
                                        <p:tgtEl>
                                          <p:spTgt spid="6">
                                            <p:txEl>
                                              <p:pRg st="5" end="5"/>
                                            </p:txEl>
                                          </p:spTgt>
                                        </p:tgtEl>
                                        <p:attrNameLst>
                                          <p:attrName>style.visibility</p:attrName>
                                        </p:attrNameLst>
                                      </p:cBhvr>
                                      <p:to>
                                        <p:strVal val="hidden"/>
                                      </p:to>
                                    </p:set>
                                  </p:childTnLst>
                                </p:cTn>
                              </p:par>
                              <p:par>
                                <p:cTn id="70" presetID="2" presetClass="exit" presetSubtype="4" fill="hold" nodeType="withEffect">
                                  <p:stCondLst>
                                    <p:cond delay="0"/>
                                  </p:stCondLst>
                                  <p:childTnLst>
                                    <p:anim calcmode="lin" valueType="num">
                                      <p:cBhvr additive="base">
                                        <p:cTn id="71" dur="500"/>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72" dur="500"/>
                                        <p:tgtEl>
                                          <p:spTgt spid="6">
                                            <p:txEl>
                                              <p:pRg st="6" end="6"/>
                                            </p:txEl>
                                          </p:spTgt>
                                        </p:tgtEl>
                                        <p:attrNameLst>
                                          <p:attrName>ppt_y</p:attrName>
                                        </p:attrNameLst>
                                      </p:cBhvr>
                                      <p:tavLst>
                                        <p:tav tm="0">
                                          <p:val>
                                            <p:strVal val="ppt_y"/>
                                          </p:val>
                                        </p:tav>
                                        <p:tav tm="100000">
                                          <p:val>
                                            <p:strVal val="1+ppt_h/2"/>
                                          </p:val>
                                        </p:tav>
                                      </p:tavLst>
                                    </p:anim>
                                    <p:set>
                                      <p:cBhvr>
                                        <p:cTn id="73" dur="1" fill="hold">
                                          <p:stCondLst>
                                            <p:cond delay="499"/>
                                          </p:stCondLst>
                                        </p:cTn>
                                        <p:tgtEl>
                                          <p:spTgt spid="6">
                                            <p:txEl>
                                              <p:pRg st="6" end="6"/>
                                            </p:txEl>
                                          </p:spTgt>
                                        </p:tgtEl>
                                        <p:attrNameLst>
                                          <p:attrName>style.visibility</p:attrName>
                                        </p:attrNameLst>
                                      </p:cBhvr>
                                      <p:to>
                                        <p:strVal val="hidden"/>
                                      </p:to>
                                    </p:set>
                                  </p:childTnLst>
                                </p:cTn>
                              </p:par>
                              <p:par>
                                <p:cTn id="74" presetID="2" presetClass="exit" presetSubtype="4" fill="hold" nodeType="withEffect">
                                  <p:stCondLst>
                                    <p:cond delay="0"/>
                                  </p:stCondLst>
                                  <p:childTnLst>
                                    <p:anim calcmode="lin" valueType="num">
                                      <p:cBhvr additive="base">
                                        <p:cTn id="75" dur="500"/>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76" dur="500"/>
                                        <p:tgtEl>
                                          <p:spTgt spid="6">
                                            <p:txEl>
                                              <p:pRg st="7" end="7"/>
                                            </p:txEl>
                                          </p:spTgt>
                                        </p:tgtEl>
                                        <p:attrNameLst>
                                          <p:attrName>ppt_y</p:attrName>
                                        </p:attrNameLst>
                                      </p:cBhvr>
                                      <p:tavLst>
                                        <p:tav tm="0">
                                          <p:val>
                                            <p:strVal val="ppt_y"/>
                                          </p:val>
                                        </p:tav>
                                        <p:tav tm="100000">
                                          <p:val>
                                            <p:strVal val="1+ppt_h/2"/>
                                          </p:val>
                                        </p:tav>
                                      </p:tavLst>
                                    </p:anim>
                                    <p:set>
                                      <p:cBhvr>
                                        <p:cTn id="77" dur="1" fill="hold">
                                          <p:stCondLst>
                                            <p:cond delay="499"/>
                                          </p:stCondLst>
                                        </p:cTn>
                                        <p:tgtEl>
                                          <p:spTgt spid="6">
                                            <p:txEl>
                                              <p:pRg st="7" end="7"/>
                                            </p:txEl>
                                          </p:spTgt>
                                        </p:tgtEl>
                                        <p:attrNameLst>
                                          <p:attrName>style.visibility</p:attrName>
                                        </p:attrNameLst>
                                      </p:cBhvr>
                                      <p:to>
                                        <p:strVal val="hidden"/>
                                      </p:to>
                                    </p:set>
                                  </p:childTnLst>
                                </p:cTn>
                              </p:par>
                              <p:par>
                                <p:cTn id="78" presetID="5" presetClass="emph" presetSubtype="1" nodeType="withEffect">
                                  <p:stCondLst>
                                    <p:cond delay="0"/>
                                  </p:stCondLst>
                                  <p:childTnLst>
                                    <p:set>
                                      <p:cBhvr override="childStyle">
                                        <p:cTn id="79" dur="indefinite"/>
                                        <p:tgtEl>
                                          <p:spTgt spid="6">
                                            <p:txEl>
                                              <p:pRg st="8" end="8"/>
                                            </p:txEl>
                                          </p:spTgt>
                                        </p:tgtEl>
                                        <p:attrNameLst>
                                          <p:attrName>style.fontStyle</p:attrName>
                                        </p:attrNameLst>
                                      </p:cBhvr>
                                      <p:to>
                                        <p:strVal val="normal"/>
                                      </p:to>
                                    </p:set>
                                    <p:set>
                                      <p:cBhvr override="childStyle">
                                        <p:cTn id="80" dur="indefinite"/>
                                        <p:tgtEl>
                                          <p:spTgt spid="6">
                                            <p:txEl>
                                              <p:pRg st="8" end="8"/>
                                            </p:txEl>
                                          </p:spTgt>
                                        </p:tgtEl>
                                        <p:attrNameLst>
                                          <p:attrName>style.fontWeight</p:attrName>
                                        </p:attrNameLst>
                                      </p:cBhvr>
                                      <p:to>
                                        <p:strVal val="bold"/>
                                      </p:to>
                                    </p:set>
                                    <p:set>
                                      <p:cBhvr override="childStyle">
                                        <p:cTn id="81" dur="indefinite"/>
                                        <p:tgtEl>
                                          <p:spTgt spid="6">
                                            <p:txEl>
                                              <p:pRg st="8" end="8"/>
                                            </p:txEl>
                                          </p:spTgt>
                                        </p:tgtEl>
                                        <p:attrNameLst>
                                          <p:attrName>style.textDecorationUnderline</p:attrName>
                                        </p:attrNameLst>
                                      </p:cBhvr>
                                      <p:to>
                                        <p:strVal val="false"/>
                                      </p:to>
                                    </p:set>
                                  </p:childTnLst>
                                </p:cTn>
                              </p:par>
                            </p:childTnLst>
                          </p:cTn>
                        </p:par>
                        <p:par>
                          <p:cTn id="82" fill="hold">
                            <p:stCondLst>
                              <p:cond delay="500"/>
                            </p:stCondLst>
                            <p:childTnLst>
                              <p:par>
                                <p:cTn id="83" presetID="0" presetClass="path" presetSubtype="0" accel="50000" decel="50000" fill="hold" nodeType="afterEffect">
                                  <p:stCondLst>
                                    <p:cond delay="0"/>
                                  </p:stCondLst>
                                  <p:childTnLst>
                                    <p:animMotion origin="layout" path="M 0 0 L 0.18423 -0.45407 " pathEditMode="relative" ptsTypes="AA">
                                      <p:cBhvr>
                                        <p:cTn id="84" dur="2000" fill="hold"/>
                                        <p:tgtEl>
                                          <p:spTgt spid="6">
                                            <p:txEl>
                                              <p:pRg st="8" end="8"/>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build="allAtOnce"/>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4.9 </a:t>
            </a:r>
            <a:r>
              <a:rPr lang="de-DE" dirty="0" err="1" smtClean="0"/>
              <a:t>Misamoristen</a:t>
            </a:r>
            <a:endParaRPr lang="de-DE" dirty="0"/>
          </a:p>
        </p:txBody>
      </p:sp>
      <p:sp>
        <p:nvSpPr>
          <p:cNvPr id="3" name="Inhaltsplatzhalter 2"/>
          <p:cNvSpPr>
            <a:spLocks noGrp="1"/>
          </p:cNvSpPr>
          <p:nvPr>
            <p:ph idx="1"/>
          </p:nvPr>
        </p:nvSpPr>
        <p:spPr/>
        <p:txBody>
          <a:bodyPr/>
          <a:lstStyle/>
          <a:p>
            <a:pPr marL="373066" indent="-373066">
              <a:buFont typeface="Wingdings" pitchFamily="2" charset="2"/>
              <a:buChar char="Ø"/>
            </a:pPr>
            <a:r>
              <a:rPr lang="de-DE" dirty="0" smtClean="0">
                <a:solidFill>
                  <a:srgbClr val="000000"/>
                </a:solidFill>
              </a:rPr>
              <a:t>Argumentation gegen Liebesbeziehungen (und damit auch gegen tiefe persönliche Freundschaften)</a:t>
            </a:r>
          </a:p>
          <a:p>
            <a:pPr marL="373066" indent="-373066">
              <a:buFont typeface="Wingdings" pitchFamily="2" charset="2"/>
              <a:buChar char="Ø"/>
            </a:pPr>
            <a:r>
              <a:rPr lang="de-DE" dirty="0" smtClean="0">
                <a:solidFill>
                  <a:srgbClr val="000000"/>
                </a:solidFill>
              </a:rPr>
              <a:t>Liebe zu einem anderen Menschen als Grund für ein Übermaß an negativen Gefühlen und Einstellungen</a:t>
            </a:r>
          </a:p>
          <a:p>
            <a:pPr marL="373066" indent="-373066">
              <a:buFont typeface="Wingdings" pitchFamily="2" charset="2"/>
              <a:buChar char="Ø"/>
            </a:pPr>
            <a:r>
              <a:rPr lang="de-DE" dirty="0" smtClean="0">
                <a:solidFill>
                  <a:srgbClr val="000000"/>
                </a:solidFill>
              </a:rPr>
              <a:t>Häufig theologische Argumentation: Gott erfüllt die Ansprüche, die der Mensch an die Liebe stellt</a:t>
            </a:r>
          </a:p>
          <a:p>
            <a:pPr marL="373066" indent="-373066">
              <a:buFont typeface="Wingdings" pitchFamily="2" charset="2"/>
              <a:buChar char="Ø"/>
            </a:pPr>
            <a:r>
              <a:rPr lang="de-DE" dirty="0" smtClean="0">
                <a:solidFill>
                  <a:srgbClr val="000000"/>
                </a:solidFill>
              </a:rPr>
              <a:t>Gegen die </a:t>
            </a:r>
            <a:r>
              <a:rPr lang="de-DE" dirty="0" err="1" smtClean="0">
                <a:solidFill>
                  <a:srgbClr val="000000"/>
                </a:solidFill>
              </a:rPr>
              <a:t>Misamoristen</a:t>
            </a:r>
            <a:endParaRPr lang="de-DE" dirty="0" smtClean="0">
              <a:solidFill>
                <a:srgbClr val="000000"/>
              </a:solidFill>
            </a:endParaRPr>
          </a:p>
          <a:p>
            <a:pPr marL="1397324" lvl="2" indent="-373066">
              <a:buFont typeface="Wingdings" pitchFamily="2" charset="2"/>
              <a:buChar char="§"/>
            </a:pPr>
            <a:r>
              <a:rPr lang="de-DE" dirty="0" smtClean="0">
                <a:solidFill>
                  <a:srgbClr val="000000"/>
                </a:solidFill>
              </a:rPr>
              <a:t>Falsche Annahme der </a:t>
            </a:r>
            <a:r>
              <a:rPr lang="de-DE" dirty="0" err="1" smtClean="0">
                <a:solidFill>
                  <a:srgbClr val="000000"/>
                </a:solidFill>
              </a:rPr>
              <a:t>Misamoristen</a:t>
            </a:r>
            <a:r>
              <a:rPr lang="de-DE" dirty="0" smtClean="0">
                <a:solidFill>
                  <a:srgbClr val="000000"/>
                </a:solidFill>
              </a:rPr>
              <a:t>, da Freundschaft die Einsamkeit nicht komplett aufheben kann</a:t>
            </a:r>
          </a:p>
          <a:p>
            <a:pPr marL="1397324" lvl="2" indent="-373066">
              <a:buFont typeface="Wingdings" pitchFamily="2" charset="2"/>
              <a:buChar char="§"/>
            </a:pPr>
            <a:r>
              <a:rPr lang="de-DE" dirty="0" smtClean="0">
                <a:solidFill>
                  <a:srgbClr val="000000"/>
                </a:solidFill>
              </a:rPr>
              <a:t>Fragwürdige Leistung des Absoluten</a:t>
            </a:r>
            <a:endParaRPr lang="de-DE" dirty="0">
              <a:solidFill>
                <a:srgbClr val="000000"/>
              </a:solidFill>
            </a:endParaRPr>
          </a:p>
        </p:txBody>
      </p:sp>
      <p:sp>
        <p:nvSpPr>
          <p:cNvPr id="4" name="Inhaltsplatzhalter 3"/>
          <p:cNvSpPr>
            <a:spLocks noGrp="1"/>
          </p:cNvSpPr>
          <p:nvPr>
            <p:ph sz="quarter" idx="10"/>
          </p:nvPr>
        </p:nvSpPr>
        <p:spPr/>
        <p:txBody>
          <a:bodyPr/>
          <a:lstStyle/>
          <a:p>
            <a:endParaRPr lang="de-DE"/>
          </a:p>
        </p:txBody>
      </p:sp>
    </p:spTree>
    <p:extLst>
      <p:ext uri="{BB962C8B-B14F-4D97-AF65-F5344CB8AC3E}">
        <p14:creationId xmlns:p14="http://schemas.microsoft.com/office/powerpoint/2010/main" val="1721122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blinds(horizontal)">
                                      <p:cBhvr>
                                        <p:cTn id="25" dur="500"/>
                                        <p:tgtEl>
                                          <p:spTgt spid="3">
                                            <p:txEl>
                                              <p:pRg st="4" end="4"/>
                                            </p:txEl>
                                          </p:spTgt>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blinds(horizontal)">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hteck 3"/>
          <p:cNvSpPr>
            <a:spLocks noChangeArrowheads="1"/>
          </p:cNvSpPr>
          <p:nvPr/>
        </p:nvSpPr>
        <p:spPr bwMode="auto">
          <a:xfrm>
            <a:off x="1521581" y="0"/>
            <a:ext cx="9148840" cy="15158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fontAlgn="base" hangingPunct="0">
              <a:spcBef>
                <a:spcPct val="0"/>
              </a:spcBef>
              <a:spcAft>
                <a:spcPct val="0"/>
              </a:spcAft>
            </a:pPr>
            <a:endParaRPr lang="de-DE" sz="985" b="1">
              <a:solidFill>
                <a:srgbClr val="3C3737"/>
              </a:solidFill>
            </a:endParaRPr>
          </a:p>
        </p:txBody>
      </p:sp>
      <p:pic>
        <p:nvPicPr>
          <p:cNvPr id="4099" name="Picture 5" descr="C:\Users\Johannes\Desktop\Hochschul-Gelb.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1581" y="0"/>
            <a:ext cx="914884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Rectangle 2"/>
          <p:cNvSpPr txBox="1">
            <a:spLocks noChangeArrowheads="1"/>
          </p:cNvSpPr>
          <p:nvPr/>
        </p:nvSpPr>
        <p:spPr bwMode="auto">
          <a:xfrm>
            <a:off x="1836951" y="257343"/>
            <a:ext cx="8451936" cy="26692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26645" tIns="75987" rIns="0" bIns="0" numCol="1" anchor="t" anchorCtr="0" compatLnSpc="1">
            <a:prstTxWarp prst="textNoShape">
              <a:avLst/>
            </a:prstTxWarp>
          </a:bodyPr>
          <a:lstStyle/>
          <a:p>
            <a:pPr defTabSz="914795" fontAlgn="base">
              <a:spcBef>
                <a:spcPct val="0"/>
              </a:spcBef>
              <a:spcAft>
                <a:spcPct val="0"/>
              </a:spcAft>
              <a:tabLst>
                <a:tab pos="2274141" algn="l"/>
              </a:tabLst>
              <a:defRPr/>
            </a:pPr>
            <a:r>
              <a:rPr lang="de-DE" sz="4222" b="1" kern="0" dirty="0">
                <a:solidFill>
                  <a:srgbClr val="3C3737"/>
                </a:solidFill>
                <a:latin typeface="Garamond" pitchFamily="18" charset="0"/>
                <a:cs typeface="Arial" charset="0"/>
              </a:rPr>
              <a:t>4. Menschliche Beziehungen: Freundschaft und Liebe </a:t>
            </a:r>
          </a:p>
        </p:txBody>
      </p:sp>
      <p:sp>
        <p:nvSpPr>
          <p:cNvPr id="6" name="Textfeld 5"/>
          <p:cNvSpPr txBox="1">
            <a:spLocks noChangeArrowheads="1"/>
          </p:cNvSpPr>
          <p:nvPr/>
        </p:nvSpPr>
        <p:spPr bwMode="auto">
          <a:xfrm>
            <a:off x="2293056" y="1621259"/>
            <a:ext cx="8119709" cy="52366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620713" indent="-620713" defTabSz="879475" eaLnBrk="0" hangingPunct="0">
              <a:defRPr sz="1400" b="1">
                <a:solidFill>
                  <a:schemeClr val="tx1"/>
                </a:solidFill>
                <a:latin typeface="Verdana" charset="0"/>
                <a:ea typeface="MS PGothic" charset="0"/>
                <a:cs typeface="MS PGothic" charset="0"/>
              </a:defRPr>
            </a:lvl1pPr>
            <a:lvl2pPr marL="742950" indent="-285750" defTabSz="879475" eaLnBrk="0" hangingPunct="0">
              <a:defRPr sz="1400" b="1">
                <a:solidFill>
                  <a:schemeClr val="tx1"/>
                </a:solidFill>
                <a:latin typeface="Verdana" charset="0"/>
                <a:ea typeface="MS PGothic" charset="0"/>
                <a:cs typeface="MS PGothic" charset="0"/>
              </a:defRPr>
            </a:lvl2pPr>
            <a:lvl3pPr marL="1143000" indent="-228600" defTabSz="879475" eaLnBrk="0" hangingPunct="0">
              <a:defRPr sz="1400" b="1">
                <a:solidFill>
                  <a:schemeClr val="tx1"/>
                </a:solidFill>
                <a:latin typeface="Verdana" charset="0"/>
                <a:ea typeface="MS PGothic" charset="0"/>
                <a:cs typeface="MS PGothic" charset="0"/>
              </a:defRPr>
            </a:lvl3pPr>
            <a:lvl4pPr marL="1600200" indent="-228600" defTabSz="879475" eaLnBrk="0" hangingPunct="0">
              <a:defRPr sz="1400" b="1">
                <a:solidFill>
                  <a:schemeClr val="tx1"/>
                </a:solidFill>
                <a:latin typeface="Verdana" charset="0"/>
                <a:ea typeface="MS PGothic" charset="0"/>
                <a:cs typeface="MS PGothic" charset="0"/>
              </a:defRPr>
            </a:lvl4pPr>
            <a:lvl5pPr marL="2057400" indent="-228600" defTabSz="879475" eaLnBrk="0" hangingPunct="0">
              <a:defRPr sz="1400" b="1">
                <a:solidFill>
                  <a:schemeClr val="tx1"/>
                </a:solidFill>
                <a:latin typeface="Verdana" charset="0"/>
                <a:ea typeface="MS PGothic" charset="0"/>
                <a:cs typeface="MS PGothic" charset="0"/>
              </a:defRPr>
            </a:lvl5pPr>
            <a:lvl6pPr marL="25146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6pPr>
            <a:lvl7pPr marL="29718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7pPr>
            <a:lvl8pPr marL="34290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8pPr>
            <a:lvl9pPr marL="38862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9pPr>
          </a:lstStyle>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4.1 	Der Mensch als </a:t>
            </a:r>
            <a:r>
              <a:rPr lang="de-DE" sz="2674" b="0" dirty="0" err="1">
                <a:solidFill>
                  <a:srgbClr val="000000"/>
                </a:solidFill>
                <a:latin typeface="Garamond" pitchFamily="18" charset="0"/>
              </a:rPr>
              <a:t>zoon</a:t>
            </a:r>
            <a:r>
              <a:rPr lang="de-DE" sz="2674" b="0" dirty="0">
                <a:solidFill>
                  <a:srgbClr val="000000"/>
                </a:solidFill>
                <a:latin typeface="Garamond" pitchFamily="18" charset="0"/>
              </a:rPr>
              <a:t> </a:t>
            </a:r>
            <a:r>
              <a:rPr lang="de-DE" sz="2674" b="0" dirty="0" err="1">
                <a:solidFill>
                  <a:srgbClr val="000000"/>
                </a:solidFill>
                <a:latin typeface="Garamond" pitchFamily="18" charset="0"/>
              </a:rPr>
              <a:t>politikon</a:t>
            </a:r>
            <a:endParaRPr lang="de-DE" sz="2674" b="0" dirty="0">
              <a:solidFill>
                <a:srgbClr val="000000"/>
              </a:solidFill>
              <a:latin typeface="Garamond" pitchFamily="18" charset="0"/>
            </a:endParaRP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4.2 	Der Mensch als Wolf: Die Sophistik, Hobbes u. Nietzsche</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4.3 	Eine </a:t>
            </a:r>
            <a:r>
              <a:rPr lang="de-DE" sz="2674" b="0" dirty="0" err="1">
                <a:solidFill>
                  <a:srgbClr val="000000"/>
                </a:solidFill>
                <a:latin typeface="Garamond" pitchFamily="18" charset="0"/>
              </a:rPr>
              <a:t>organizistische</a:t>
            </a:r>
            <a:r>
              <a:rPr lang="de-DE" sz="2674" b="0" dirty="0">
                <a:solidFill>
                  <a:srgbClr val="000000"/>
                </a:solidFill>
                <a:latin typeface="Garamond" pitchFamily="18" charset="0"/>
              </a:rPr>
              <a:t> oder eine solitäre Anthropologie?</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4.4 	Eine andere Form der Argumentation: Die Stoiker</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4.5 	Die drei Arten der Freundschaft</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4.6 	Kritik am </a:t>
            </a:r>
            <a:r>
              <a:rPr lang="de-DE" sz="2674" b="0" dirty="0" err="1">
                <a:solidFill>
                  <a:srgbClr val="000000"/>
                </a:solidFill>
                <a:latin typeface="Garamond" pitchFamily="18" charset="0"/>
              </a:rPr>
              <a:t>Emotivismus</a:t>
            </a:r>
            <a:endParaRPr lang="de-DE" sz="2674" b="0" dirty="0">
              <a:solidFill>
                <a:srgbClr val="000000"/>
              </a:solidFill>
              <a:latin typeface="Garamond" pitchFamily="18" charset="0"/>
            </a:endParaRP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4.7 	Kritik am Utilitarismus</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4.8 	Das Modell der Freundschaft</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4.9 	</a:t>
            </a:r>
            <a:r>
              <a:rPr lang="de-DE" sz="2674" b="0" dirty="0" err="1">
                <a:solidFill>
                  <a:srgbClr val="000000"/>
                </a:solidFill>
                <a:latin typeface="Garamond" pitchFamily="18" charset="0"/>
              </a:rPr>
              <a:t>Misamoristen</a:t>
            </a:r>
            <a:endParaRPr lang="de-DE" sz="2674" b="0" dirty="0">
              <a:solidFill>
                <a:srgbClr val="000000"/>
              </a:solidFill>
              <a:latin typeface="Garamond" pitchFamily="18" charset="0"/>
            </a:endParaRPr>
          </a:p>
        </p:txBody>
      </p:sp>
    </p:spTree>
    <p:extLst>
      <p:ext uri="{BB962C8B-B14F-4D97-AF65-F5344CB8AC3E}">
        <p14:creationId xmlns:p14="http://schemas.microsoft.com/office/powerpoint/2010/main" val="726105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 calcmode="lin" valueType="num">
                                      <p:cBhvr additive="base">
                                        <p:cTn id="3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 calcmode="lin" valueType="num">
                                      <p:cBhvr additive="base">
                                        <p:cTn id="3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3" presetClass="exit" presetSubtype="10" fill="hold" grpId="0" nodeType="clickEffect">
                                  <p:stCondLst>
                                    <p:cond delay="0"/>
                                  </p:stCondLst>
                                  <p:childTnLst>
                                    <p:animEffect transition="out" filter="blinds(horizontal)">
                                      <p:cBhvr>
                                        <p:cTn id="44" dur="500"/>
                                        <p:tgtEl>
                                          <p:spTgt spid="7"/>
                                        </p:tgtEl>
                                      </p:cBhvr>
                                    </p:animEffect>
                                    <p:set>
                                      <p:cBhvr>
                                        <p:cTn id="45" dur="1" fill="hold">
                                          <p:stCondLst>
                                            <p:cond delay="499"/>
                                          </p:stCondLst>
                                        </p:cTn>
                                        <p:tgtEl>
                                          <p:spTgt spid="7"/>
                                        </p:tgtEl>
                                        <p:attrNameLst>
                                          <p:attrName>style.visibility</p:attrName>
                                        </p:attrNameLst>
                                      </p:cBhvr>
                                      <p:to>
                                        <p:strVal val="hidden"/>
                                      </p:to>
                                    </p:set>
                                  </p:childTnLst>
                                </p:cTn>
                              </p:par>
                              <p:par>
                                <p:cTn id="46" presetID="2" presetClass="exit" presetSubtype="4" fill="hold" grpId="1" nodeType="withEffect">
                                  <p:stCondLst>
                                    <p:cond delay="0"/>
                                  </p:stCondLst>
                                  <p:childTnLst>
                                    <p:anim calcmode="lin" valueType="num">
                                      <p:cBhvr additive="base">
                                        <p:cTn id="47" dur="500"/>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8" dur="500"/>
                                        <p:tgtEl>
                                          <p:spTgt spid="6">
                                            <p:txEl>
                                              <p:pRg st="1" end="1"/>
                                            </p:txEl>
                                          </p:spTgt>
                                        </p:tgtEl>
                                        <p:attrNameLst>
                                          <p:attrName>ppt_y</p:attrName>
                                        </p:attrNameLst>
                                      </p:cBhvr>
                                      <p:tavLst>
                                        <p:tav tm="0">
                                          <p:val>
                                            <p:strVal val="ppt_y"/>
                                          </p:val>
                                        </p:tav>
                                        <p:tav tm="100000">
                                          <p:val>
                                            <p:strVal val="1+ppt_h/2"/>
                                          </p:val>
                                        </p:tav>
                                      </p:tavLst>
                                    </p:anim>
                                    <p:set>
                                      <p:cBhvr>
                                        <p:cTn id="49" dur="1" fill="hold">
                                          <p:stCondLst>
                                            <p:cond delay="499"/>
                                          </p:stCondLst>
                                        </p:cTn>
                                        <p:tgtEl>
                                          <p:spTgt spid="6">
                                            <p:txEl>
                                              <p:pRg st="1" end="1"/>
                                            </p:txEl>
                                          </p:spTgt>
                                        </p:tgtEl>
                                        <p:attrNameLst>
                                          <p:attrName>style.visibility</p:attrName>
                                        </p:attrNameLst>
                                      </p:cBhvr>
                                      <p:to>
                                        <p:strVal val="hidden"/>
                                      </p:to>
                                    </p:set>
                                  </p:childTnLst>
                                </p:cTn>
                              </p:par>
                              <p:par>
                                <p:cTn id="50" presetID="2" presetClass="exit" presetSubtype="4" fill="hold" grpId="1" nodeType="withEffect">
                                  <p:stCondLst>
                                    <p:cond delay="0"/>
                                  </p:stCondLst>
                                  <p:childTnLst>
                                    <p:anim calcmode="lin" valueType="num">
                                      <p:cBhvr additive="base">
                                        <p:cTn id="51" dur="500"/>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2" dur="500"/>
                                        <p:tgtEl>
                                          <p:spTgt spid="6">
                                            <p:txEl>
                                              <p:pRg st="2" end="2"/>
                                            </p:txEl>
                                          </p:spTgt>
                                        </p:tgtEl>
                                        <p:attrNameLst>
                                          <p:attrName>ppt_y</p:attrName>
                                        </p:attrNameLst>
                                      </p:cBhvr>
                                      <p:tavLst>
                                        <p:tav tm="0">
                                          <p:val>
                                            <p:strVal val="ppt_y"/>
                                          </p:val>
                                        </p:tav>
                                        <p:tav tm="100000">
                                          <p:val>
                                            <p:strVal val="1+ppt_h/2"/>
                                          </p:val>
                                        </p:tav>
                                      </p:tavLst>
                                    </p:anim>
                                    <p:set>
                                      <p:cBhvr>
                                        <p:cTn id="53" dur="1" fill="hold">
                                          <p:stCondLst>
                                            <p:cond delay="499"/>
                                          </p:stCondLst>
                                        </p:cTn>
                                        <p:tgtEl>
                                          <p:spTgt spid="6">
                                            <p:txEl>
                                              <p:pRg st="2" end="2"/>
                                            </p:txEl>
                                          </p:spTgt>
                                        </p:tgtEl>
                                        <p:attrNameLst>
                                          <p:attrName>style.visibility</p:attrName>
                                        </p:attrNameLst>
                                      </p:cBhvr>
                                      <p:to>
                                        <p:strVal val="hidden"/>
                                      </p:to>
                                    </p:set>
                                  </p:childTnLst>
                                </p:cTn>
                              </p:par>
                              <p:par>
                                <p:cTn id="54" presetID="2" presetClass="exit" presetSubtype="4" fill="hold" grpId="1" nodeType="withEffect">
                                  <p:stCondLst>
                                    <p:cond delay="0"/>
                                  </p:stCondLst>
                                  <p:childTnLst>
                                    <p:anim calcmode="lin" valueType="num">
                                      <p:cBhvr additive="base">
                                        <p:cTn id="55" dur="500"/>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56" dur="500"/>
                                        <p:tgtEl>
                                          <p:spTgt spid="6">
                                            <p:txEl>
                                              <p:pRg st="3" end="3"/>
                                            </p:txEl>
                                          </p:spTgt>
                                        </p:tgtEl>
                                        <p:attrNameLst>
                                          <p:attrName>ppt_y</p:attrName>
                                        </p:attrNameLst>
                                      </p:cBhvr>
                                      <p:tavLst>
                                        <p:tav tm="0">
                                          <p:val>
                                            <p:strVal val="ppt_y"/>
                                          </p:val>
                                        </p:tav>
                                        <p:tav tm="100000">
                                          <p:val>
                                            <p:strVal val="1+ppt_h/2"/>
                                          </p:val>
                                        </p:tav>
                                      </p:tavLst>
                                    </p:anim>
                                    <p:set>
                                      <p:cBhvr>
                                        <p:cTn id="57" dur="1" fill="hold">
                                          <p:stCondLst>
                                            <p:cond delay="499"/>
                                          </p:stCondLst>
                                        </p:cTn>
                                        <p:tgtEl>
                                          <p:spTgt spid="6">
                                            <p:txEl>
                                              <p:pRg st="3" end="3"/>
                                            </p:txEl>
                                          </p:spTgt>
                                        </p:tgtEl>
                                        <p:attrNameLst>
                                          <p:attrName>style.visibility</p:attrName>
                                        </p:attrNameLst>
                                      </p:cBhvr>
                                      <p:to>
                                        <p:strVal val="hidden"/>
                                      </p:to>
                                    </p:set>
                                  </p:childTnLst>
                                </p:cTn>
                              </p:par>
                              <p:par>
                                <p:cTn id="58" presetID="2" presetClass="exit" presetSubtype="4" fill="hold" grpId="1" nodeType="withEffect">
                                  <p:stCondLst>
                                    <p:cond delay="0"/>
                                  </p:stCondLst>
                                  <p:childTnLst>
                                    <p:anim calcmode="lin" valueType="num">
                                      <p:cBhvr additive="base">
                                        <p:cTn id="59" dur="500"/>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60" dur="500"/>
                                        <p:tgtEl>
                                          <p:spTgt spid="6">
                                            <p:txEl>
                                              <p:pRg st="4" end="4"/>
                                            </p:txEl>
                                          </p:spTgt>
                                        </p:tgtEl>
                                        <p:attrNameLst>
                                          <p:attrName>ppt_y</p:attrName>
                                        </p:attrNameLst>
                                      </p:cBhvr>
                                      <p:tavLst>
                                        <p:tav tm="0">
                                          <p:val>
                                            <p:strVal val="ppt_y"/>
                                          </p:val>
                                        </p:tav>
                                        <p:tav tm="100000">
                                          <p:val>
                                            <p:strVal val="1+ppt_h/2"/>
                                          </p:val>
                                        </p:tav>
                                      </p:tavLst>
                                    </p:anim>
                                    <p:set>
                                      <p:cBhvr>
                                        <p:cTn id="61" dur="1" fill="hold">
                                          <p:stCondLst>
                                            <p:cond delay="499"/>
                                          </p:stCondLst>
                                        </p:cTn>
                                        <p:tgtEl>
                                          <p:spTgt spid="6">
                                            <p:txEl>
                                              <p:pRg st="4" end="4"/>
                                            </p:txEl>
                                          </p:spTgt>
                                        </p:tgtEl>
                                        <p:attrNameLst>
                                          <p:attrName>style.visibility</p:attrName>
                                        </p:attrNameLst>
                                      </p:cBhvr>
                                      <p:to>
                                        <p:strVal val="hidden"/>
                                      </p:to>
                                    </p:set>
                                  </p:childTnLst>
                                </p:cTn>
                              </p:par>
                              <p:par>
                                <p:cTn id="62" presetID="2" presetClass="exit" presetSubtype="4" fill="hold" grpId="1" nodeType="withEffect">
                                  <p:stCondLst>
                                    <p:cond delay="0"/>
                                  </p:stCondLst>
                                  <p:childTnLst>
                                    <p:anim calcmode="lin" valueType="num">
                                      <p:cBhvr additive="base">
                                        <p:cTn id="63" dur="500"/>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64" dur="500"/>
                                        <p:tgtEl>
                                          <p:spTgt spid="6">
                                            <p:txEl>
                                              <p:pRg st="5" end="5"/>
                                            </p:txEl>
                                          </p:spTgt>
                                        </p:tgtEl>
                                        <p:attrNameLst>
                                          <p:attrName>ppt_y</p:attrName>
                                        </p:attrNameLst>
                                      </p:cBhvr>
                                      <p:tavLst>
                                        <p:tav tm="0">
                                          <p:val>
                                            <p:strVal val="ppt_y"/>
                                          </p:val>
                                        </p:tav>
                                        <p:tav tm="100000">
                                          <p:val>
                                            <p:strVal val="1+ppt_h/2"/>
                                          </p:val>
                                        </p:tav>
                                      </p:tavLst>
                                    </p:anim>
                                    <p:set>
                                      <p:cBhvr>
                                        <p:cTn id="65" dur="1" fill="hold">
                                          <p:stCondLst>
                                            <p:cond delay="499"/>
                                          </p:stCondLst>
                                        </p:cTn>
                                        <p:tgtEl>
                                          <p:spTgt spid="6">
                                            <p:txEl>
                                              <p:pRg st="5" end="5"/>
                                            </p:txEl>
                                          </p:spTgt>
                                        </p:tgtEl>
                                        <p:attrNameLst>
                                          <p:attrName>style.visibility</p:attrName>
                                        </p:attrNameLst>
                                      </p:cBhvr>
                                      <p:to>
                                        <p:strVal val="hidden"/>
                                      </p:to>
                                    </p:set>
                                  </p:childTnLst>
                                </p:cTn>
                              </p:par>
                              <p:par>
                                <p:cTn id="66" presetID="2" presetClass="exit" presetSubtype="4" fill="hold" grpId="1" nodeType="withEffect">
                                  <p:stCondLst>
                                    <p:cond delay="0"/>
                                  </p:stCondLst>
                                  <p:childTnLst>
                                    <p:anim calcmode="lin" valueType="num">
                                      <p:cBhvr additive="base">
                                        <p:cTn id="67" dur="500"/>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68" dur="500"/>
                                        <p:tgtEl>
                                          <p:spTgt spid="6">
                                            <p:txEl>
                                              <p:pRg st="6" end="6"/>
                                            </p:txEl>
                                          </p:spTgt>
                                        </p:tgtEl>
                                        <p:attrNameLst>
                                          <p:attrName>ppt_y</p:attrName>
                                        </p:attrNameLst>
                                      </p:cBhvr>
                                      <p:tavLst>
                                        <p:tav tm="0">
                                          <p:val>
                                            <p:strVal val="ppt_y"/>
                                          </p:val>
                                        </p:tav>
                                        <p:tav tm="100000">
                                          <p:val>
                                            <p:strVal val="1+ppt_h/2"/>
                                          </p:val>
                                        </p:tav>
                                      </p:tavLst>
                                    </p:anim>
                                    <p:set>
                                      <p:cBhvr>
                                        <p:cTn id="69" dur="1" fill="hold">
                                          <p:stCondLst>
                                            <p:cond delay="499"/>
                                          </p:stCondLst>
                                        </p:cTn>
                                        <p:tgtEl>
                                          <p:spTgt spid="6">
                                            <p:txEl>
                                              <p:pRg st="6" end="6"/>
                                            </p:txEl>
                                          </p:spTgt>
                                        </p:tgtEl>
                                        <p:attrNameLst>
                                          <p:attrName>style.visibility</p:attrName>
                                        </p:attrNameLst>
                                      </p:cBhvr>
                                      <p:to>
                                        <p:strVal val="hidden"/>
                                      </p:to>
                                    </p:set>
                                  </p:childTnLst>
                                </p:cTn>
                              </p:par>
                              <p:par>
                                <p:cTn id="70" presetID="2" presetClass="exit" presetSubtype="4" fill="hold" grpId="1" nodeType="withEffect">
                                  <p:stCondLst>
                                    <p:cond delay="0"/>
                                  </p:stCondLst>
                                  <p:childTnLst>
                                    <p:anim calcmode="lin" valueType="num">
                                      <p:cBhvr additive="base">
                                        <p:cTn id="71" dur="500"/>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72" dur="500"/>
                                        <p:tgtEl>
                                          <p:spTgt spid="6">
                                            <p:txEl>
                                              <p:pRg st="7" end="7"/>
                                            </p:txEl>
                                          </p:spTgt>
                                        </p:tgtEl>
                                        <p:attrNameLst>
                                          <p:attrName>ppt_y</p:attrName>
                                        </p:attrNameLst>
                                      </p:cBhvr>
                                      <p:tavLst>
                                        <p:tav tm="0">
                                          <p:val>
                                            <p:strVal val="ppt_y"/>
                                          </p:val>
                                        </p:tav>
                                        <p:tav tm="100000">
                                          <p:val>
                                            <p:strVal val="1+ppt_h/2"/>
                                          </p:val>
                                        </p:tav>
                                      </p:tavLst>
                                    </p:anim>
                                    <p:set>
                                      <p:cBhvr>
                                        <p:cTn id="73" dur="1" fill="hold">
                                          <p:stCondLst>
                                            <p:cond delay="499"/>
                                          </p:stCondLst>
                                        </p:cTn>
                                        <p:tgtEl>
                                          <p:spTgt spid="6">
                                            <p:txEl>
                                              <p:pRg st="7" end="7"/>
                                            </p:txEl>
                                          </p:spTgt>
                                        </p:tgtEl>
                                        <p:attrNameLst>
                                          <p:attrName>style.visibility</p:attrName>
                                        </p:attrNameLst>
                                      </p:cBhvr>
                                      <p:to>
                                        <p:strVal val="hidden"/>
                                      </p:to>
                                    </p:set>
                                  </p:childTnLst>
                                </p:cTn>
                              </p:par>
                              <p:par>
                                <p:cTn id="74" presetID="2" presetClass="exit" presetSubtype="4" fill="hold" grpId="1" nodeType="withEffect">
                                  <p:stCondLst>
                                    <p:cond delay="0"/>
                                  </p:stCondLst>
                                  <p:childTnLst>
                                    <p:anim calcmode="lin" valueType="num">
                                      <p:cBhvr additive="base">
                                        <p:cTn id="75" dur="500"/>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76" dur="500"/>
                                        <p:tgtEl>
                                          <p:spTgt spid="6">
                                            <p:txEl>
                                              <p:pRg st="8" end="8"/>
                                            </p:txEl>
                                          </p:spTgt>
                                        </p:tgtEl>
                                        <p:attrNameLst>
                                          <p:attrName>ppt_y</p:attrName>
                                        </p:attrNameLst>
                                      </p:cBhvr>
                                      <p:tavLst>
                                        <p:tav tm="0">
                                          <p:val>
                                            <p:strVal val="ppt_y"/>
                                          </p:val>
                                        </p:tav>
                                        <p:tav tm="100000">
                                          <p:val>
                                            <p:strVal val="1+ppt_h/2"/>
                                          </p:val>
                                        </p:tav>
                                      </p:tavLst>
                                    </p:anim>
                                    <p:set>
                                      <p:cBhvr>
                                        <p:cTn id="77" dur="1" fill="hold">
                                          <p:stCondLst>
                                            <p:cond delay="499"/>
                                          </p:stCondLst>
                                        </p:cTn>
                                        <p:tgtEl>
                                          <p:spTgt spid="6">
                                            <p:txEl>
                                              <p:pRg st="8" end="8"/>
                                            </p:txEl>
                                          </p:spTgt>
                                        </p:tgtEl>
                                        <p:attrNameLst>
                                          <p:attrName>style.visibility</p:attrName>
                                        </p:attrNameLst>
                                      </p:cBhvr>
                                      <p:to>
                                        <p:strVal val="hidden"/>
                                      </p:to>
                                    </p:set>
                                  </p:childTnLst>
                                </p:cTn>
                              </p:par>
                              <p:par>
                                <p:cTn id="78" presetID="5" presetClass="emph" presetSubtype="1" nodeType="withEffect">
                                  <p:stCondLst>
                                    <p:cond delay="0"/>
                                  </p:stCondLst>
                                  <p:childTnLst>
                                    <p:set>
                                      <p:cBhvr override="childStyle">
                                        <p:cTn id="79" dur="indefinite"/>
                                        <p:tgtEl>
                                          <p:spTgt spid="6">
                                            <p:txEl>
                                              <p:pRg st="0" end="0"/>
                                            </p:txEl>
                                          </p:spTgt>
                                        </p:tgtEl>
                                        <p:attrNameLst>
                                          <p:attrName>style.fontStyle</p:attrName>
                                        </p:attrNameLst>
                                      </p:cBhvr>
                                      <p:to>
                                        <p:strVal val="normal"/>
                                      </p:to>
                                    </p:set>
                                    <p:set>
                                      <p:cBhvr override="childStyle">
                                        <p:cTn id="80" dur="indefinite"/>
                                        <p:tgtEl>
                                          <p:spTgt spid="6">
                                            <p:txEl>
                                              <p:pRg st="0" end="0"/>
                                            </p:txEl>
                                          </p:spTgt>
                                        </p:tgtEl>
                                        <p:attrNameLst>
                                          <p:attrName>style.fontWeight</p:attrName>
                                        </p:attrNameLst>
                                      </p:cBhvr>
                                      <p:to>
                                        <p:strVal val="bold"/>
                                      </p:to>
                                    </p:set>
                                    <p:set>
                                      <p:cBhvr override="childStyle">
                                        <p:cTn id="81" dur="indefinite"/>
                                        <p:tgtEl>
                                          <p:spTgt spid="6">
                                            <p:txEl>
                                              <p:pRg st="0" end="0"/>
                                            </p:txEl>
                                          </p:spTgt>
                                        </p:tgtEl>
                                        <p:attrNameLst>
                                          <p:attrName>style.textDecorationUnderline</p:attrName>
                                        </p:attrNameLst>
                                      </p:cBhvr>
                                      <p:to>
                                        <p:strVal val="false"/>
                                      </p:to>
                                    </p:set>
                                  </p:childTnLst>
                                </p:cTn>
                              </p:par>
                            </p:childTnLst>
                          </p:cTn>
                        </p:par>
                        <p:par>
                          <p:cTn id="82" fill="hold">
                            <p:stCondLst>
                              <p:cond delay="500"/>
                            </p:stCondLst>
                            <p:childTnLst>
                              <p:par>
                                <p:cTn id="83" presetID="0" presetClass="path" presetSubtype="0" accel="50000" decel="50000" fill="hold" nodeType="afterEffect">
                                  <p:stCondLst>
                                    <p:cond delay="0"/>
                                  </p:stCondLst>
                                  <p:childTnLst>
                                    <p:animMotion origin="layout" path="M -2.99963E-6 1.23779E-6 L 0.07167 0.22492 " pathEditMode="relative" rAng="0" ptsTypes="AA">
                                      <p:cBhvr>
                                        <p:cTn id="84" dur="2000" fill="hold"/>
                                        <p:tgtEl>
                                          <p:spTgt spid="6">
                                            <p:txEl>
                                              <p:pRg st="0" end="0"/>
                                            </p:txEl>
                                          </p:spTgt>
                                        </p:tgtEl>
                                        <p:attrNameLst>
                                          <p:attrName>ppt_x</p:attrName>
                                          <p:attrName>ppt_y</p:attrName>
                                        </p:attrNameLst>
                                      </p:cBhvr>
                                      <p:rCtr x="3600" y="112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build="allAtOnce"/>
      <p:bldP spid="6" grpId="1" build="allAtOnce"/>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6" descr="C:\Users\Johannes\Desktop\Hochschul-Gelb.jpg"/>
          <p:cNvPicPr preferRelativeResize="0">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75718" y="265831"/>
            <a:ext cx="2889519" cy="5978970"/>
          </a:xfrm>
          <a:prstGeom prst="rect">
            <a:avLst/>
          </a:prstGeom>
          <a:noFill/>
          <a:ln>
            <a:noFill/>
          </a:ln>
          <a:effectLst>
            <a:outerShdw blurRad="63500" dist="50800" dir="5400000" algn="ctr" rotWithShape="0">
              <a:srgbClr val="000000">
                <a:alpha val="50000"/>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100" name="Rectangle 3"/>
          <p:cNvSpPr>
            <a:spLocks noGrp="1" noChangeArrowheads="1"/>
          </p:cNvSpPr>
          <p:nvPr>
            <p:ph type="title"/>
          </p:nvPr>
        </p:nvSpPr>
        <p:spPr>
          <a:xfrm>
            <a:off x="1676835" y="208868"/>
            <a:ext cx="2676184" cy="1142627"/>
          </a:xfrm>
        </p:spPr>
        <p:txBody>
          <a:bodyPr/>
          <a:lstStyle/>
          <a:p>
            <a:pPr eaLnBrk="1" hangingPunct="1"/>
            <a:r>
              <a:rPr lang="de-DE" dirty="0">
                <a:latin typeface="Arial" charset="0"/>
                <a:ea typeface="MS PGothic" charset="0"/>
                <a:cs typeface="Arial" charset="0"/>
              </a:rPr>
              <a:t>Gliederung der Vorlesung</a:t>
            </a:r>
          </a:p>
        </p:txBody>
      </p:sp>
      <p:sp>
        <p:nvSpPr>
          <p:cNvPr id="4098" name="Rectangle 9"/>
          <p:cNvSpPr>
            <a:spLocks noGrp="1" noChangeArrowheads="1"/>
          </p:cNvSpPr>
          <p:nvPr>
            <p:ph type="body" idx="1"/>
          </p:nvPr>
        </p:nvSpPr>
        <p:spPr>
          <a:xfrm>
            <a:off x="4794209" y="308275"/>
            <a:ext cx="5701969" cy="6107418"/>
          </a:xfrm>
        </p:spPr>
        <p:txBody>
          <a:bodyPr/>
          <a:lstStyle/>
          <a:p>
            <a:pPr>
              <a:buAutoNum type="arabicPeriod"/>
            </a:pPr>
            <a:r>
              <a:rPr lang="de-DE" sz="2252" b="1" dirty="0">
                <a:solidFill>
                  <a:schemeClr val="bg1">
                    <a:lumMod val="75000"/>
                  </a:schemeClr>
                </a:solidFill>
              </a:rPr>
              <a:t>Wissenschaftstheoretische Grundlegung: Der Status der philosophischen Anthropologie als Wissenschaft. Möglichkeiten und Grenzen. </a:t>
            </a:r>
          </a:p>
          <a:p>
            <a:pPr>
              <a:buFont typeface="Arial" pitchFamily="34" charset="0"/>
              <a:buAutoNum type="arabicPeriod"/>
            </a:pPr>
            <a:r>
              <a:rPr lang="de-DE" sz="2252" b="1" dirty="0">
                <a:solidFill>
                  <a:schemeClr val="bg1">
                    <a:lumMod val="75000"/>
                  </a:schemeClr>
                </a:solidFill>
              </a:rPr>
              <a:t>Die Frage nach dem letzten Ziel und den objektiven Kriterien eines gelungenen Lebens</a:t>
            </a:r>
          </a:p>
          <a:p>
            <a:pPr>
              <a:buFont typeface="Arial" pitchFamily="34" charset="0"/>
              <a:buAutoNum type="arabicPeriod"/>
            </a:pPr>
            <a:r>
              <a:rPr lang="de-DE" sz="2252" b="1" dirty="0">
                <a:solidFill>
                  <a:schemeClr val="bg1">
                    <a:lumMod val="75000"/>
                  </a:schemeClr>
                </a:solidFill>
              </a:rPr>
              <a:t>Emotionen: Philosophische Theorien zu den Emotionen und ihrer Bedeutung für das gelungene Leben</a:t>
            </a:r>
          </a:p>
          <a:p>
            <a:pPr>
              <a:buFont typeface="Arial" pitchFamily="34" charset="0"/>
              <a:buAutoNum type="arabicPeriod"/>
            </a:pPr>
            <a:r>
              <a:rPr lang="de-DE" sz="2252" b="1" dirty="0">
                <a:solidFill>
                  <a:schemeClr val="bg1">
                    <a:lumMod val="75000"/>
                  </a:schemeClr>
                </a:solidFill>
              </a:rPr>
              <a:t>Menschliche Beziehungen: Freundschaft und Liebe </a:t>
            </a:r>
          </a:p>
          <a:p>
            <a:pPr>
              <a:buFont typeface="Arial" pitchFamily="34" charset="0"/>
              <a:buAutoNum type="arabicPeriod"/>
            </a:pPr>
            <a:r>
              <a:rPr lang="de-DE" sz="2252" b="1" dirty="0">
                <a:solidFill>
                  <a:srgbClr val="000000"/>
                </a:solidFill>
              </a:rPr>
              <a:t>Arbeit zwischen Geldverdienen und Sinnstiftung</a:t>
            </a:r>
          </a:p>
          <a:p>
            <a:pPr>
              <a:buFont typeface="Arial" pitchFamily="34" charset="0"/>
              <a:buAutoNum type="arabicPeriod"/>
            </a:pPr>
            <a:r>
              <a:rPr lang="de-DE" sz="2252" b="1" dirty="0">
                <a:solidFill>
                  <a:schemeClr val="bg1">
                    <a:lumMod val="75000"/>
                  </a:schemeClr>
                </a:solidFill>
              </a:rPr>
              <a:t>Leiden, Tod und Transzendenz</a:t>
            </a:r>
          </a:p>
          <a:p>
            <a:pPr eaLnBrk="1" hangingPunct="1">
              <a:lnSpc>
                <a:spcPct val="125000"/>
              </a:lnSpc>
              <a:buFont typeface="Verdana" charset="0"/>
              <a:buAutoNum type="arabicPeriod"/>
            </a:pPr>
            <a:endParaRPr lang="de-DE" dirty="0">
              <a:solidFill>
                <a:srgbClr val="000000"/>
              </a:solidFill>
            </a:endParaRPr>
          </a:p>
        </p:txBody>
      </p:sp>
    </p:spTree>
    <p:extLst>
      <p:ext uri="{BB962C8B-B14F-4D97-AF65-F5344CB8AC3E}">
        <p14:creationId xmlns:p14="http://schemas.microsoft.com/office/powerpoint/2010/main" val="66829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nodeType="clickEffect">
                                  <p:stCondLst>
                                    <p:cond delay="0"/>
                                  </p:stCondLst>
                                  <p:childTnLst>
                                    <p:animEffect transition="out" filter="blinds(horizontal)">
                                      <p:cBhvr>
                                        <p:cTn id="6" dur="500"/>
                                        <p:tgtEl>
                                          <p:spTgt spid="4098">
                                            <p:txEl>
                                              <p:pRg st="0" end="0"/>
                                            </p:txEl>
                                          </p:spTgt>
                                        </p:tgtEl>
                                      </p:cBhvr>
                                    </p:animEffect>
                                    <p:set>
                                      <p:cBhvr>
                                        <p:cTn id="7" dur="1" fill="hold">
                                          <p:stCondLst>
                                            <p:cond delay="499"/>
                                          </p:stCondLst>
                                        </p:cTn>
                                        <p:tgtEl>
                                          <p:spTgt spid="4098">
                                            <p:txEl>
                                              <p:pRg st="0" end="0"/>
                                            </p:txEl>
                                          </p:spTgt>
                                        </p:tgtEl>
                                        <p:attrNameLst>
                                          <p:attrName>style.visibility</p:attrName>
                                        </p:attrNameLst>
                                      </p:cBhvr>
                                      <p:to>
                                        <p:strVal val="hidden"/>
                                      </p:to>
                                    </p:set>
                                  </p:childTnLst>
                                </p:cTn>
                              </p:par>
                              <p:par>
                                <p:cTn id="8" presetID="3" presetClass="exit" presetSubtype="10" fill="hold" nodeType="withEffect">
                                  <p:stCondLst>
                                    <p:cond delay="0"/>
                                  </p:stCondLst>
                                  <p:childTnLst>
                                    <p:animEffect transition="out" filter="blinds(horizontal)">
                                      <p:cBhvr>
                                        <p:cTn id="9" dur="500"/>
                                        <p:tgtEl>
                                          <p:spTgt spid="4098">
                                            <p:txEl>
                                              <p:pRg st="1" end="1"/>
                                            </p:txEl>
                                          </p:spTgt>
                                        </p:tgtEl>
                                      </p:cBhvr>
                                    </p:animEffect>
                                    <p:set>
                                      <p:cBhvr>
                                        <p:cTn id="10" dur="1" fill="hold">
                                          <p:stCondLst>
                                            <p:cond delay="499"/>
                                          </p:stCondLst>
                                        </p:cTn>
                                        <p:tgtEl>
                                          <p:spTgt spid="4098">
                                            <p:txEl>
                                              <p:pRg st="1" end="1"/>
                                            </p:txEl>
                                          </p:spTgt>
                                        </p:tgtEl>
                                        <p:attrNameLst>
                                          <p:attrName>style.visibility</p:attrName>
                                        </p:attrNameLst>
                                      </p:cBhvr>
                                      <p:to>
                                        <p:strVal val="hidden"/>
                                      </p:to>
                                    </p:set>
                                  </p:childTnLst>
                                </p:cTn>
                              </p:par>
                              <p:par>
                                <p:cTn id="11" presetID="3" presetClass="exit" presetSubtype="10" fill="hold" nodeType="withEffect">
                                  <p:stCondLst>
                                    <p:cond delay="0"/>
                                  </p:stCondLst>
                                  <p:childTnLst>
                                    <p:animEffect transition="out" filter="blinds(horizontal)">
                                      <p:cBhvr>
                                        <p:cTn id="12" dur="500"/>
                                        <p:tgtEl>
                                          <p:spTgt spid="4098">
                                            <p:txEl>
                                              <p:pRg st="2" end="2"/>
                                            </p:txEl>
                                          </p:spTgt>
                                        </p:tgtEl>
                                      </p:cBhvr>
                                    </p:animEffect>
                                    <p:set>
                                      <p:cBhvr>
                                        <p:cTn id="13" dur="1" fill="hold">
                                          <p:stCondLst>
                                            <p:cond delay="499"/>
                                          </p:stCondLst>
                                        </p:cTn>
                                        <p:tgtEl>
                                          <p:spTgt spid="4098">
                                            <p:txEl>
                                              <p:pRg st="2" end="2"/>
                                            </p:txEl>
                                          </p:spTgt>
                                        </p:tgtEl>
                                        <p:attrNameLst>
                                          <p:attrName>style.visibility</p:attrName>
                                        </p:attrNameLst>
                                      </p:cBhvr>
                                      <p:to>
                                        <p:strVal val="hidden"/>
                                      </p:to>
                                    </p:set>
                                  </p:childTnLst>
                                </p:cTn>
                              </p:par>
                              <p:par>
                                <p:cTn id="14" presetID="3" presetClass="exit" presetSubtype="10" fill="hold" nodeType="withEffect">
                                  <p:stCondLst>
                                    <p:cond delay="0"/>
                                  </p:stCondLst>
                                  <p:childTnLst>
                                    <p:animEffect transition="out" filter="blinds(horizontal)">
                                      <p:cBhvr>
                                        <p:cTn id="15" dur="500"/>
                                        <p:tgtEl>
                                          <p:spTgt spid="4098">
                                            <p:txEl>
                                              <p:pRg st="3" end="3"/>
                                            </p:txEl>
                                          </p:spTgt>
                                        </p:tgtEl>
                                      </p:cBhvr>
                                    </p:animEffect>
                                    <p:set>
                                      <p:cBhvr>
                                        <p:cTn id="16" dur="1" fill="hold">
                                          <p:stCondLst>
                                            <p:cond delay="499"/>
                                          </p:stCondLst>
                                        </p:cTn>
                                        <p:tgtEl>
                                          <p:spTgt spid="4098">
                                            <p:txEl>
                                              <p:pRg st="3" end="3"/>
                                            </p:txEl>
                                          </p:spTgt>
                                        </p:tgtEl>
                                        <p:attrNameLst>
                                          <p:attrName>style.visibility</p:attrName>
                                        </p:attrNameLst>
                                      </p:cBhvr>
                                      <p:to>
                                        <p:strVal val="hidden"/>
                                      </p:to>
                                    </p:set>
                                  </p:childTnLst>
                                </p:cTn>
                              </p:par>
                              <p:par>
                                <p:cTn id="17" presetID="3" presetClass="exit" presetSubtype="10" fill="hold" nodeType="withEffect">
                                  <p:stCondLst>
                                    <p:cond delay="0"/>
                                  </p:stCondLst>
                                  <p:childTnLst>
                                    <p:animEffect transition="out" filter="blinds(horizontal)">
                                      <p:cBhvr>
                                        <p:cTn id="18" dur="500"/>
                                        <p:tgtEl>
                                          <p:spTgt spid="4098">
                                            <p:txEl>
                                              <p:pRg st="5" end="5"/>
                                            </p:txEl>
                                          </p:spTgt>
                                        </p:tgtEl>
                                      </p:cBhvr>
                                    </p:animEffect>
                                    <p:set>
                                      <p:cBhvr>
                                        <p:cTn id="19" dur="1" fill="hold">
                                          <p:stCondLst>
                                            <p:cond delay="499"/>
                                          </p:stCondLst>
                                        </p:cTn>
                                        <p:tgtEl>
                                          <p:spTgt spid="4098">
                                            <p:txEl>
                                              <p:pRg st="5" end="5"/>
                                            </p:txEl>
                                          </p:spTgt>
                                        </p:tgtEl>
                                        <p:attrNameLst>
                                          <p:attrName>style.visibility</p:attrName>
                                        </p:attrNameLst>
                                      </p:cBhvr>
                                      <p:to>
                                        <p:strVal val="hidden"/>
                                      </p:to>
                                    </p:set>
                                  </p:childTnLst>
                                </p:cTn>
                              </p:par>
                              <p:par>
                                <p:cTn id="20" presetID="3" presetClass="exit" presetSubtype="10" fill="hold" nodeType="withEffect">
                                  <p:stCondLst>
                                    <p:cond delay="0"/>
                                  </p:stCondLst>
                                  <p:childTnLst>
                                    <p:animEffect transition="out" filter="blinds(horizontal)">
                                      <p:cBhvr>
                                        <p:cTn id="21" dur="500"/>
                                        <p:tgtEl>
                                          <p:spTgt spid="5123"/>
                                        </p:tgtEl>
                                      </p:cBhvr>
                                    </p:animEffect>
                                    <p:set>
                                      <p:cBhvr>
                                        <p:cTn id="22" dur="1" fill="hold">
                                          <p:stCondLst>
                                            <p:cond delay="499"/>
                                          </p:stCondLst>
                                        </p:cTn>
                                        <p:tgtEl>
                                          <p:spTgt spid="5123"/>
                                        </p:tgtEl>
                                        <p:attrNameLst>
                                          <p:attrName>style.visibility</p:attrName>
                                        </p:attrNameLst>
                                      </p:cBhvr>
                                      <p:to>
                                        <p:strVal val="hidden"/>
                                      </p:to>
                                    </p:set>
                                  </p:childTnLst>
                                </p:cTn>
                              </p:par>
                              <p:par>
                                <p:cTn id="23" presetID="3" presetClass="exit" presetSubtype="10" fill="hold" grpId="0" nodeType="withEffect">
                                  <p:stCondLst>
                                    <p:cond delay="0"/>
                                  </p:stCondLst>
                                  <p:childTnLst>
                                    <p:animEffect transition="out" filter="blinds(horizontal)">
                                      <p:cBhvr>
                                        <p:cTn id="24" dur="500"/>
                                        <p:tgtEl>
                                          <p:spTgt spid="4100"/>
                                        </p:tgtEl>
                                      </p:cBhvr>
                                    </p:animEffect>
                                    <p:set>
                                      <p:cBhvr>
                                        <p:cTn id="25" dur="1" fill="hold">
                                          <p:stCondLst>
                                            <p:cond delay="499"/>
                                          </p:stCondLst>
                                        </p:cTn>
                                        <p:tgtEl>
                                          <p:spTgt spid="4100"/>
                                        </p:tgtEl>
                                        <p:attrNameLst>
                                          <p:attrName>style.visibility</p:attrName>
                                        </p:attrNameLst>
                                      </p:cBhvr>
                                      <p:to>
                                        <p:strVal val="hidden"/>
                                      </p:to>
                                    </p:set>
                                  </p:childTnLst>
                                </p:cTn>
                              </p:par>
                            </p:childTnLst>
                          </p:cTn>
                        </p:par>
                        <p:par>
                          <p:cTn id="26" fill="hold">
                            <p:stCondLst>
                              <p:cond delay="500"/>
                            </p:stCondLst>
                            <p:childTnLst>
                              <p:par>
                                <p:cTn id="27" presetID="0" presetClass="path" presetSubtype="0" accel="50000" decel="50000" fill="hold" nodeType="afterEffect">
                                  <p:stCondLst>
                                    <p:cond delay="0"/>
                                  </p:stCondLst>
                                  <p:childTnLst>
                                    <p:animMotion origin="layout" path="M -1.28067E-6 9.77199E-7 L -0.07813 -0.107 L -0.11525 -0.25521 " pathEditMode="relative" rAng="0" ptsTypes="AAA">
                                      <p:cBhvr>
                                        <p:cTn id="28" dur="2000" fill="hold"/>
                                        <p:tgtEl>
                                          <p:spTgt spid="4098">
                                            <p:txEl>
                                              <p:pRg st="4" end="4"/>
                                            </p:txEl>
                                          </p:spTgt>
                                        </p:tgtEl>
                                        <p:attrNameLst>
                                          <p:attrName>ppt_x</p:attrName>
                                          <p:attrName>ppt_y</p:attrName>
                                        </p:attrNameLst>
                                      </p:cBhvr>
                                      <p:rCtr x="-5800" y="-12800"/>
                                    </p:animMotion>
                                  </p:childTnLst>
                                </p:cTn>
                              </p:par>
                            </p:childTnLst>
                          </p:cTn>
                        </p:par>
                        <p:par>
                          <p:cTn id="29" fill="hold">
                            <p:stCondLst>
                              <p:cond delay="2500"/>
                            </p:stCondLst>
                            <p:childTnLst>
                              <p:par>
                                <p:cTn id="30" presetID="6" presetClass="emph" presetSubtype="0" fill="hold" nodeType="afterEffect">
                                  <p:stCondLst>
                                    <p:cond delay="0"/>
                                  </p:stCondLst>
                                  <p:childTnLst>
                                    <p:animScale>
                                      <p:cBhvr>
                                        <p:cTn id="31" dur="2000" fill="hold"/>
                                        <p:tgtEl>
                                          <p:spTgt spid="4098">
                                            <p:txEl>
                                              <p:pRg st="4" end="4"/>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Lieben und Arbeiten</a:t>
            </a:r>
            <a:endParaRPr lang="de-DE" dirty="0"/>
          </a:p>
        </p:txBody>
      </p:sp>
      <p:sp>
        <p:nvSpPr>
          <p:cNvPr id="3" name="Inhaltsplatzhalter 2"/>
          <p:cNvSpPr>
            <a:spLocks noGrp="1"/>
          </p:cNvSpPr>
          <p:nvPr>
            <p:ph idx="1"/>
          </p:nvPr>
        </p:nvSpPr>
        <p:spPr/>
        <p:txBody>
          <a:bodyPr/>
          <a:lstStyle/>
          <a:p>
            <a:r>
              <a:rPr lang="de-DE" dirty="0" smtClean="0"/>
              <a:t>Siegmund Freud: Lieben und Arbeiten als Zeichen eines gesunden Menschen</a:t>
            </a:r>
          </a:p>
          <a:p>
            <a:r>
              <a:rPr lang="de-DE" dirty="0" smtClean="0"/>
              <a:t>Ignatius von Loyola: </a:t>
            </a:r>
            <a:r>
              <a:rPr lang="de-DE" i="1" dirty="0" err="1" smtClean="0"/>
              <a:t>amar</a:t>
            </a:r>
            <a:r>
              <a:rPr lang="de-DE" i="1" dirty="0" smtClean="0"/>
              <a:t> y </a:t>
            </a:r>
            <a:r>
              <a:rPr lang="de-DE" i="1" dirty="0" err="1" smtClean="0"/>
              <a:t>servir</a:t>
            </a:r>
            <a:endParaRPr lang="de-DE" i="1" dirty="0" smtClean="0"/>
          </a:p>
          <a:p>
            <a:r>
              <a:rPr lang="de-DE" dirty="0" smtClean="0"/>
              <a:t>Edward L. </a:t>
            </a:r>
            <a:r>
              <a:rPr lang="de-DE" dirty="0" err="1" smtClean="0"/>
              <a:t>Deci</a:t>
            </a:r>
            <a:r>
              <a:rPr lang="de-DE" dirty="0" smtClean="0"/>
              <a:t> und Richard M. Ryan: Die drei Grundbedürfnisse des Menschen: </a:t>
            </a:r>
          </a:p>
          <a:p>
            <a:pPr lvl="2"/>
            <a:r>
              <a:rPr lang="de-DE" dirty="0" err="1" smtClean="0"/>
              <a:t>Autonomy</a:t>
            </a:r>
            <a:endParaRPr lang="de-DE" dirty="0" smtClean="0"/>
          </a:p>
          <a:p>
            <a:pPr lvl="2"/>
            <a:r>
              <a:rPr lang="de-DE" dirty="0" err="1" smtClean="0"/>
              <a:t>Relatedness</a:t>
            </a:r>
            <a:r>
              <a:rPr lang="de-DE" dirty="0"/>
              <a:t> </a:t>
            </a:r>
            <a:r>
              <a:rPr lang="de-DE" dirty="0" smtClean="0"/>
              <a:t>/ </a:t>
            </a:r>
            <a:r>
              <a:rPr lang="de-DE" dirty="0" err="1" smtClean="0"/>
              <a:t>Belonging</a:t>
            </a:r>
            <a:endParaRPr lang="de-DE" dirty="0" smtClean="0"/>
          </a:p>
          <a:p>
            <a:pPr lvl="2"/>
            <a:r>
              <a:rPr lang="de-DE" dirty="0" smtClean="0"/>
              <a:t>Competence / Impact</a:t>
            </a:r>
          </a:p>
        </p:txBody>
      </p:sp>
      <p:sp>
        <p:nvSpPr>
          <p:cNvPr id="4" name="Inhaltsplatzhalter 3"/>
          <p:cNvSpPr>
            <a:spLocks noGrp="1"/>
          </p:cNvSpPr>
          <p:nvPr>
            <p:ph sz="quarter" idx="10"/>
          </p:nvPr>
        </p:nvSpPr>
        <p:spPr/>
        <p:txBody>
          <a:bodyPr/>
          <a:lstStyle/>
          <a:p>
            <a:endParaRPr lang="de-DE"/>
          </a:p>
        </p:txBody>
      </p:sp>
    </p:spTree>
    <p:extLst>
      <p:ext uri="{BB962C8B-B14F-4D97-AF65-F5344CB8AC3E}">
        <p14:creationId xmlns:p14="http://schemas.microsoft.com/office/powerpoint/2010/main" val="4160269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4.1 Der Mensch als </a:t>
            </a:r>
            <a:r>
              <a:rPr lang="de-DE" i="1" dirty="0" err="1" smtClean="0"/>
              <a:t>zoon</a:t>
            </a:r>
            <a:r>
              <a:rPr lang="de-DE" i="1" dirty="0" smtClean="0"/>
              <a:t> </a:t>
            </a:r>
            <a:r>
              <a:rPr lang="de-DE" i="1" dirty="0" err="1" smtClean="0"/>
              <a:t>politikon</a:t>
            </a:r>
            <a:endParaRPr lang="de-DE" dirty="0"/>
          </a:p>
        </p:txBody>
      </p:sp>
      <p:sp>
        <p:nvSpPr>
          <p:cNvPr id="3" name="Inhaltsplatzhalter 2"/>
          <p:cNvSpPr>
            <a:spLocks noGrp="1"/>
          </p:cNvSpPr>
          <p:nvPr>
            <p:ph idx="1"/>
          </p:nvPr>
        </p:nvSpPr>
        <p:spPr>
          <a:xfrm>
            <a:off x="1825387" y="1170909"/>
            <a:ext cx="8649569" cy="5316269"/>
          </a:xfrm>
        </p:spPr>
        <p:txBody>
          <a:bodyPr/>
          <a:lstStyle/>
          <a:p>
            <a:pPr marL="437850" indent="-437850">
              <a:buFont typeface="Wingdings" pitchFamily="2" charset="2"/>
              <a:buChar char="Ø"/>
            </a:pPr>
            <a:r>
              <a:rPr lang="de-DE" dirty="0" smtClean="0"/>
              <a:t>Aristoteles: zwei Bestimmungen des Menschen</a:t>
            </a:r>
          </a:p>
          <a:p>
            <a:pPr marL="759536" lvl="2" indent="-209989">
              <a:buFont typeface="Wingdings" pitchFamily="2" charset="2"/>
              <a:buChar char="§"/>
            </a:pPr>
            <a:r>
              <a:rPr lang="de-DE" dirty="0" smtClean="0"/>
              <a:t>Mensch ist der Vernunft mächtig</a:t>
            </a:r>
          </a:p>
          <a:p>
            <a:pPr marL="759536" lvl="2" indent="-209989">
              <a:buFont typeface="Wingdings" pitchFamily="2" charset="2"/>
              <a:buChar char="§"/>
            </a:pPr>
            <a:r>
              <a:rPr lang="de-DE" b="1" dirty="0" smtClean="0"/>
              <a:t>Mensch ist von Natur aus auf Gemeinschaft bezogen (</a:t>
            </a:r>
            <a:r>
              <a:rPr lang="de-DE" b="1" i="1" dirty="0" err="1" smtClean="0"/>
              <a:t>zoon</a:t>
            </a:r>
            <a:r>
              <a:rPr lang="de-DE" b="1" i="1" dirty="0" smtClean="0"/>
              <a:t> </a:t>
            </a:r>
            <a:r>
              <a:rPr lang="de-DE" b="1" i="1" dirty="0" err="1" smtClean="0"/>
              <a:t>politikon</a:t>
            </a:r>
            <a:r>
              <a:rPr lang="de-DE" b="1" dirty="0" smtClean="0"/>
              <a:t>)</a:t>
            </a:r>
          </a:p>
          <a:p>
            <a:pPr marL="437850" indent="-437850">
              <a:buFont typeface="Wingdings" pitchFamily="2" charset="2"/>
              <a:buChar char="Ø"/>
            </a:pPr>
            <a:r>
              <a:rPr lang="de-DE" dirty="0" smtClean="0"/>
              <a:t>Zusammenleben: Kooperativ und aktives Realisieren eines </a:t>
            </a:r>
            <a:r>
              <a:rPr lang="de-DE" dirty="0" err="1" smtClean="0"/>
              <a:t>ergons</a:t>
            </a:r>
            <a:r>
              <a:rPr lang="de-DE" dirty="0" smtClean="0"/>
              <a:t> (als Aufgabe, Ziel, Werk)</a:t>
            </a:r>
          </a:p>
          <a:p>
            <a:pPr marL="437850" indent="-437850">
              <a:buFont typeface="Wingdings" pitchFamily="2" charset="2"/>
              <a:buChar char="Ø"/>
            </a:pPr>
            <a:r>
              <a:rPr lang="de-DE" dirty="0" smtClean="0"/>
              <a:t>Verschiedene Ziele des Menschen</a:t>
            </a:r>
          </a:p>
          <a:p>
            <a:pPr marL="759536" lvl="2" indent="-209989">
              <a:buFont typeface="Wingdings" pitchFamily="2" charset="2"/>
              <a:buChar char="§"/>
            </a:pPr>
            <a:r>
              <a:rPr lang="de-DE" dirty="0"/>
              <a:t>Biologisch: Gattung Mensch soll nicht aussterben, Erziehung der Kinder auf gute Art und Weise (dadurch: Verständnis von Partnerschaft)</a:t>
            </a:r>
          </a:p>
          <a:p>
            <a:pPr marL="759536" lvl="2" indent="-209989">
              <a:buFont typeface="Wingdings" pitchFamily="2" charset="2"/>
              <a:buChar char="§"/>
            </a:pPr>
            <a:r>
              <a:rPr lang="de-DE" dirty="0"/>
              <a:t>Utilitaristisch: Kooperation, die uns nützlich ist </a:t>
            </a:r>
          </a:p>
          <a:p>
            <a:pPr marL="196586" lvl="2" indent="-157492">
              <a:buFont typeface="Wingdings" pitchFamily="2" charset="2"/>
              <a:buChar char="v"/>
            </a:pPr>
            <a:r>
              <a:rPr lang="de-DE" dirty="0" smtClean="0"/>
              <a:t>Darüber hinaus: Tiefe Beziehungen als integraler Bestandteil des gelungenen Lebens</a:t>
            </a:r>
          </a:p>
          <a:p>
            <a:pPr lvl="2"/>
            <a:endParaRPr lang="de-DE" dirty="0" smtClean="0"/>
          </a:p>
          <a:p>
            <a:pPr lvl="2"/>
            <a:endParaRPr lang="de-DE" dirty="0"/>
          </a:p>
        </p:txBody>
      </p:sp>
      <p:sp>
        <p:nvSpPr>
          <p:cNvPr id="4" name="Inhaltsplatzhalter 3"/>
          <p:cNvSpPr>
            <a:spLocks noGrp="1"/>
          </p:cNvSpPr>
          <p:nvPr>
            <p:ph sz="quarter" idx="10"/>
          </p:nvPr>
        </p:nvSpPr>
        <p:spPr/>
        <p:txBody>
          <a:bodyPr/>
          <a:lstStyle/>
          <a:p>
            <a:endParaRPr lang="de-DE"/>
          </a:p>
        </p:txBody>
      </p:sp>
    </p:spTree>
    <p:extLst>
      <p:ext uri="{BB962C8B-B14F-4D97-AF65-F5344CB8AC3E}">
        <p14:creationId xmlns:p14="http://schemas.microsoft.com/office/powerpoint/2010/main" val="2975829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blinds(horizontal)">
                                      <p:cBhvr>
                                        <p:cTn id="26" dur="500"/>
                                        <p:tgtEl>
                                          <p:spTgt spid="3">
                                            <p:txEl>
                                              <p:pRg st="5" end="5"/>
                                            </p:txEl>
                                          </p:spTgt>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blinds(horizontal)">
                                      <p:cBhvr>
                                        <p:cTn id="29" dur="500"/>
                                        <p:tgtEl>
                                          <p:spTgt spid="3">
                                            <p:txEl>
                                              <p:pRg st="6" end="6"/>
                                            </p:txEl>
                                          </p:spTgt>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linds(horizontal)">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hteck 3"/>
          <p:cNvSpPr>
            <a:spLocks noChangeArrowheads="1"/>
          </p:cNvSpPr>
          <p:nvPr/>
        </p:nvSpPr>
        <p:spPr bwMode="auto">
          <a:xfrm>
            <a:off x="1521581" y="0"/>
            <a:ext cx="9148840" cy="15158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fontAlgn="base" hangingPunct="0">
              <a:spcBef>
                <a:spcPct val="0"/>
              </a:spcBef>
              <a:spcAft>
                <a:spcPct val="0"/>
              </a:spcAft>
            </a:pPr>
            <a:endParaRPr lang="de-DE" sz="985" b="1">
              <a:solidFill>
                <a:srgbClr val="3C3737"/>
              </a:solidFill>
            </a:endParaRPr>
          </a:p>
        </p:txBody>
      </p:sp>
      <p:pic>
        <p:nvPicPr>
          <p:cNvPr id="4099" name="Picture 5" descr="C:\Users\Johannes\Desktop\Hochschul-Gelb.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1581" y="0"/>
            <a:ext cx="914884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Rectangle 2"/>
          <p:cNvSpPr txBox="1">
            <a:spLocks noChangeArrowheads="1"/>
          </p:cNvSpPr>
          <p:nvPr/>
        </p:nvSpPr>
        <p:spPr bwMode="auto">
          <a:xfrm>
            <a:off x="1836951" y="257343"/>
            <a:ext cx="8451936" cy="26692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26645" tIns="75987" rIns="0" bIns="0" numCol="1" anchor="t" anchorCtr="0" compatLnSpc="1">
            <a:prstTxWarp prst="textNoShape">
              <a:avLst/>
            </a:prstTxWarp>
          </a:bodyPr>
          <a:lstStyle/>
          <a:p>
            <a:pPr defTabSz="914795" fontAlgn="base">
              <a:spcBef>
                <a:spcPct val="0"/>
              </a:spcBef>
              <a:spcAft>
                <a:spcPct val="0"/>
              </a:spcAft>
              <a:tabLst>
                <a:tab pos="2274141" algn="l"/>
              </a:tabLst>
              <a:defRPr/>
            </a:pPr>
            <a:r>
              <a:rPr lang="de-DE" sz="4222" b="1" kern="0" dirty="0">
                <a:solidFill>
                  <a:srgbClr val="3C3737"/>
                </a:solidFill>
                <a:latin typeface="Garamond" pitchFamily="18" charset="0"/>
                <a:cs typeface="Arial" charset="0"/>
              </a:rPr>
              <a:t>4. Menschliche Beziehungen: Freundschaft und Liebe </a:t>
            </a:r>
          </a:p>
        </p:txBody>
      </p:sp>
      <p:sp>
        <p:nvSpPr>
          <p:cNvPr id="6" name="Textfeld 5"/>
          <p:cNvSpPr txBox="1">
            <a:spLocks noChangeArrowheads="1"/>
          </p:cNvSpPr>
          <p:nvPr/>
        </p:nvSpPr>
        <p:spPr bwMode="auto">
          <a:xfrm>
            <a:off x="2293056" y="1621259"/>
            <a:ext cx="8119709" cy="52366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620713" indent="-620713" defTabSz="879475" eaLnBrk="0" hangingPunct="0">
              <a:defRPr sz="1400" b="1">
                <a:solidFill>
                  <a:schemeClr val="tx1"/>
                </a:solidFill>
                <a:latin typeface="Verdana" charset="0"/>
                <a:ea typeface="MS PGothic" charset="0"/>
                <a:cs typeface="MS PGothic" charset="0"/>
              </a:defRPr>
            </a:lvl1pPr>
            <a:lvl2pPr marL="742950" indent="-285750" defTabSz="879475" eaLnBrk="0" hangingPunct="0">
              <a:defRPr sz="1400" b="1">
                <a:solidFill>
                  <a:schemeClr val="tx1"/>
                </a:solidFill>
                <a:latin typeface="Verdana" charset="0"/>
                <a:ea typeface="MS PGothic" charset="0"/>
                <a:cs typeface="MS PGothic" charset="0"/>
              </a:defRPr>
            </a:lvl2pPr>
            <a:lvl3pPr marL="1143000" indent="-228600" defTabSz="879475" eaLnBrk="0" hangingPunct="0">
              <a:defRPr sz="1400" b="1">
                <a:solidFill>
                  <a:schemeClr val="tx1"/>
                </a:solidFill>
                <a:latin typeface="Verdana" charset="0"/>
                <a:ea typeface="MS PGothic" charset="0"/>
                <a:cs typeface="MS PGothic" charset="0"/>
              </a:defRPr>
            </a:lvl3pPr>
            <a:lvl4pPr marL="1600200" indent="-228600" defTabSz="879475" eaLnBrk="0" hangingPunct="0">
              <a:defRPr sz="1400" b="1">
                <a:solidFill>
                  <a:schemeClr val="tx1"/>
                </a:solidFill>
                <a:latin typeface="Verdana" charset="0"/>
                <a:ea typeface="MS PGothic" charset="0"/>
                <a:cs typeface="MS PGothic" charset="0"/>
              </a:defRPr>
            </a:lvl4pPr>
            <a:lvl5pPr marL="2057400" indent="-228600" defTabSz="879475" eaLnBrk="0" hangingPunct="0">
              <a:defRPr sz="1400" b="1">
                <a:solidFill>
                  <a:schemeClr val="tx1"/>
                </a:solidFill>
                <a:latin typeface="Verdana" charset="0"/>
                <a:ea typeface="MS PGothic" charset="0"/>
                <a:cs typeface="MS PGothic" charset="0"/>
              </a:defRPr>
            </a:lvl5pPr>
            <a:lvl6pPr marL="25146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6pPr>
            <a:lvl7pPr marL="29718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7pPr>
            <a:lvl8pPr marL="34290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8pPr>
            <a:lvl9pPr marL="38862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9pPr>
          </a:lstStyle>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4.1 	Der Mensch als </a:t>
            </a:r>
            <a:r>
              <a:rPr lang="de-DE" sz="2674" b="0" dirty="0" err="1">
                <a:solidFill>
                  <a:srgbClr val="000000"/>
                </a:solidFill>
                <a:latin typeface="Garamond" pitchFamily="18" charset="0"/>
              </a:rPr>
              <a:t>zoon</a:t>
            </a:r>
            <a:r>
              <a:rPr lang="de-DE" sz="2674" b="0" dirty="0">
                <a:solidFill>
                  <a:srgbClr val="000000"/>
                </a:solidFill>
                <a:latin typeface="Garamond" pitchFamily="18" charset="0"/>
              </a:rPr>
              <a:t> </a:t>
            </a:r>
            <a:r>
              <a:rPr lang="de-DE" sz="2674" b="0" dirty="0" err="1">
                <a:solidFill>
                  <a:srgbClr val="000000"/>
                </a:solidFill>
                <a:latin typeface="Garamond" pitchFamily="18" charset="0"/>
              </a:rPr>
              <a:t>politikon</a:t>
            </a:r>
            <a:endParaRPr lang="de-DE" sz="2674" b="0" dirty="0">
              <a:solidFill>
                <a:srgbClr val="000000"/>
              </a:solidFill>
              <a:latin typeface="Garamond" pitchFamily="18" charset="0"/>
            </a:endParaRP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4.2 	Der Mensch als Wolf: Die Sophistik, Hobbes u. Nietzsche</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4.3 	Eine </a:t>
            </a:r>
            <a:r>
              <a:rPr lang="de-DE" sz="2674" b="0" dirty="0" err="1">
                <a:solidFill>
                  <a:srgbClr val="000000"/>
                </a:solidFill>
                <a:latin typeface="Garamond" pitchFamily="18" charset="0"/>
              </a:rPr>
              <a:t>organizistische</a:t>
            </a:r>
            <a:r>
              <a:rPr lang="de-DE" sz="2674" b="0" dirty="0">
                <a:solidFill>
                  <a:srgbClr val="000000"/>
                </a:solidFill>
                <a:latin typeface="Garamond" pitchFamily="18" charset="0"/>
              </a:rPr>
              <a:t> oder eine solitäre Anthropologie?</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4.4 	Eine andere Form der Argumentation: Die Stoiker</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4.5 	Die drei Arten der Freundschaft</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4.6 	Kritik am </a:t>
            </a:r>
            <a:r>
              <a:rPr lang="de-DE" sz="2674" b="0" dirty="0" err="1">
                <a:solidFill>
                  <a:srgbClr val="000000"/>
                </a:solidFill>
                <a:latin typeface="Garamond" pitchFamily="18" charset="0"/>
              </a:rPr>
              <a:t>Emotivismus</a:t>
            </a:r>
            <a:endParaRPr lang="de-DE" sz="2674" b="0" dirty="0">
              <a:solidFill>
                <a:srgbClr val="000000"/>
              </a:solidFill>
              <a:latin typeface="Garamond" pitchFamily="18" charset="0"/>
            </a:endParaRP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4.7 	Kritik am Utilitarismus</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4.8 	Das Modell der Freundschaft</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4.9 	</a:t>
            </a:r>
            <a:r>
              <a:rPr lang="de-DE" sz="2674" b="0" dirty="0" err="1">
                <a:solidFill>
                  <a:srgbClr val="000000"/>
                </a:solidFill>
                <a:latin typeface="Garamond" pitchFamily="18" charset="0"/>
              </a:rPr>
              <a:t>Misamoristen</a:t>
            </a:r>
            <a:endParaRPr lang="de-DE" sz="2674" b="0" dirty="0">
              <a:solidFill>
                <a:srgbClr val="000000"/>
              </a:solidFill>
              <a:latin typeface="Garamond" pitchFamily="18" charset="0"/>
            </a:endParaRPr>
          </a:p>
        </p:txBody>
      </p:sp>
    </p:spTree>
    <p:extLst>
      <p:ext uri="{BB962C8B-B14F-4D97-AF65-F5344CB8AC3E}">
        <p14:creationId xmlns:p14="http://schemas.microsoft.com/office/powerpoint/2010/main" val="815081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 calcmode="lin" valueType="num">
                                      <p:cBhvr additive="base">
                                        <p:cTn id="3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 calcmode="lin" valueType="num">
                                      <p:cBhvr additive="base">
                                        <p:cTn id="3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3" presetClass="exit" presetSubtype="10" fill="hold" grpId="0" nodeType="clickEffect">
                                  <p:stCondLst>
                                    <p:cond delay="0"/>
                                  </p:stCondLst>
                                  <p:childTnLst>
                                    <p:animEffect transition="out" filter="blinds(horizontal)">
                                      <p:cBhvr>
                                        <p:cTn id="44" dur="500"/>
                                        <p:tgtEl>
                                          <p:spTgt spid="7"/>
                                        </p:tgtEl>
                                      </p:cBhvr>
                                    </p:animEffect>
                                    <p:set>
                                      <p:cBhvr>
                                        <p:cTn id="45" dur="1" fill="hold">
                                          <p:stCondLst>
                                            <p:cond delay="499"/>
                                          </p:stCondLst>
                                        </p:cTn>
                                        <p:tgtEl>
                                          <p:spTgt spid="7"/>
                                        </p:tgtEl>
                                        <p:attrNameLst>
                                          <p:attrName>style.visibility</p:attrName>
                                        </p:attrNameLst>
                                      </p:cBhvr>
                                      <p:to>
                                        <p:strVal val="hidden"/>
                                      </p:to>
                                    </p:set>
                                  </p:childTnLst>
                                </p:cTn>
                              </p:par>
                              <p:par>
                                <p:cTn id="46" presetID="2" presetClass="exit" presetSubtype="4" fill="hold" nodeType="withEffect">
                                  <p:stCondLst>
                                    <p:cond delay="0"/>
                                  </p:stCondLst>
                                  <p:childTnLst>
                                    <p:anim calcmode="lin" valueType="num">
                                      <p:cBhvr additive="base">
                                        <p:cTn id="47" dur="500"/>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8" dur="500"/>
                                        <p:tgtEl>
                                          <p:spTgt spid="6">
                                            <p:txEl>
                                              <p:pRg st="0" end="0"/>
                                            </p:txEl>
                                          </p:spTgt>
                                        </p:tgtEl>
                                        <p:attrNameLst>
                                          <p:attrName>ppt_y</p:attrName>
                                        </p:attrNameLst>
                                      </p:cBhvr>
                                      <p:tavLst>
                                        <p:tav tm="0">
                                          <p:val>
                                            <p:strVal val="ppt_y"/>
                                          </p:val>
                                        </p:tav>
                                        <p:tav tm="100000">
                                          <p:val>
                                            <p:strVal val="1+ppt_h/2"/>
                                          </p:val>
                                        </p:tav>
                                      </p:tavLst>
                                    </p:anim>
                                    <p:set>
                                      <p:cBhvr>
                                        <p:cTn id="49" dur="1" fill="hold">
                                          <p:stCondLst>
                                            <p:cond delay="499"/>
                                          </p:stCondLst>
                                        </p:cTn>
                                        <p:tgtEl>
                                          <p:spTgt spid="6">
                                            <p:txEl>
                                              <p:pRg st="0" end="0"/>
                                            </p:txEl>
                                          </p:spTgt>
                                        </p:tgtEl>
                                        <p:attrNameLst>
                                          <p:attrName>style.visibility</p:attrName>
                                        </p:attrNameLst>
                                      </p:cBhvr>
                                      <p:to>
                                        <p:strVal val="hidden"/>
                                      </p:to>
                                    </p:set>
                                  </p:childTnLst>
                                </p:cTn>
                              </p:par>
                              <p:par>
                                <p:cTn id="50" presetID="2" presetClass="exit" presetSubtype="4" fill="hold" nodeType="withEffect">
                                  <p:stCondLst>
                                    <p:cond delay="0"/>
                                  </p:stCondLst>
                                  <p:childTnLst>
                                    <p:anim calcmode="lin" valueType="num">
                                      <p:cBhvr additive="base">
                                        <p:cTn id="51" dur="500"/>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2" dur="500"/>
                                        <p:tgtEl>
                                          <p:spTgt spid="6">
                                            <p:txEl>
                                              <p:pRg st="2" end="2"/>
                                            </p:txEl>
                                          </p:spTgt>
                                        </p:tgtEl>
                                        <p:attrNameLst>
                                          <p:attrName>ppt_y</p:attrName>
                                        </p:attrNameLst>
                                      </p:cBhvr>
                                      <p:tavLst>
                                        <p:tav tm="0">
                                          <p:val>
                                            <p:strVal val="ppt_y"/>
                                          </p:val>
                                        </p:tav>
                                        <p:tav tm="100000">
                                          <p:val>
                                            <p:strVal val="1+ppt_h/2"/>
                                          </p:val>
                                        </p:tav>
                                      </p:tavLst>
                                    </p:anim>
                                    <p:set>
                                      <p:cBhvr>
                                        <p:cTn id="53" dur="1" fill="hold">
                                          <p:stCondLst>
                                            <p:cond delay="499"/>
                                          </p:stCondLst>
                                        </p:cTn>
                                        <p:tgtEl>
                                          <p:spTgt spid="6">
                                            <p:txEl>
                                              <p:pRg st="2" end="2"/>
                                            </p:txEl>
                                          </p:spTgt>
                                        </p:tgtEl>
                                        <p:attrNameLst>
                                          <p:attrName>style.visibility</p:attrName>
                                        </p:attrNameLst>
                                      </p:cBhvr>
                                      <p:to>
                                        <p:strVal val="hidden"/>
                                      </p:to>
                                    </p:set>
                                  </p:childTnLst>
                                </p:cTn>
                              </p:par>
                              <p:par>
                                <p:cTn id="54" presetID="2" presetClass="exit" presetSubtype="4" fill="hold" nodeType="withEffect">
                                  <p:stCondLst>
                                    <p:cond delay="0"/>
                                  </p:stCondLst>
                                  <p:childTnLst>
                                    <p:anim calcmode="lin" valueType="num">
                                      <p:cBhvr additive="base">
                                        <p:cTn id="55" dur="500"/>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56" dur="500"/>
                                        <p:tgtEl>
                                          <p:spTgt spid="6">
                                            <p:txEl>
                                              <p:pRg st="3" end="3"/>
                                            </p:txEl>
                                          </p:spTgt>
                                        </p:tgtEl>
                                        <p:attrNameLst>
                                          <p:attrName>ppt_y</p:attrName>
                                        </p:attrNameLst>
                                      </p:cBhvr>
                                      <p:tavLst>
                                        <p:tav tm="0">
                                          <p:val>
                                            <p:strVal val="ppt_y"/>
                                          </p:val>
                                        </p:tav>
                                        <p:tav tm="100000">
                                          <p:val>
                                            <p:strVal val="1+ppt_h/2"/>
                                          </p:val>
                                        </p:tav>
                                      </p:tavLst>
                                    </p:anim>
                                    <p:set>
                                      <p:cBhvr>
                                        <p:cTn id="57" dur="1" fill="hold">
                                          <p:stCondLst>
                                            <p:cond delay="499"/>
                                          </p:stCondLst>
                                        </p:cTn>
                                        <p:tgtEl>
                                          <p:spTgt spid="6">
                                            <p:txEl>
                                              <p:pRg st="3" end="3"/>
                                            </p:txEl>
                                          </p:spTgt>
                                        </p:tgtEl>
                                        <p:attrNameLst>
                                          <p:attrName>style.visibility</p:attrName>
                                        </p:attrNameLst>
                                      </p:cBhvr>
                                      <p:to>
                                        <p:strVal val="hidden"/>
                                      </p:to>
                                    </p:set>
                                  </p:childTnLst>
                                </p:cTn>
                              </p:par>
                              <p:par>
                                <p:cTn id="58" presetID="2" presetClass="exit" presetSubtype="4" fill="hold" nodeType="withEffect">
                                  <p:stCondLst>
                                    <p:cond delay="0"/>
                                  </p:stCondLst>
                                  <p:childTnLst>
                                    <p:anim calcmode="lin" valueType="num">
                                      <p:cBhvr additive="base">
                                        <p:cTn id="59" dur="500"/>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60" dur="500"/>
                                        <p:tgtEl>
                                          <p:spTgt spid="6">
                                            <p:txEl>
                                              <p:pRg st="4" end="4"/>
                                            </p:txEl>
                                          </p:spTgt>
                                        </p:tgtEl>
                                        <p:attrNameLst>
                                          <p:attrName>ppt_y</p:attrName>
                                        </p:attrNameLst>
                                      </p:cBhvr>
                                      <p:tavLst>
                                        <p:tav tm="0">
                                          <p:val>
                                            <p:strVal val="ppt_y"/>
                                          </p:val>
                                        </p:tav>
                                        <p:tav tm="100000">
                                          <p:val>
                                            <p:strVal val="1+ppt_h/2"/>
                                          </p:val>
                                        </p:tav>
                                      </p:tavLst>
                                    </p:anim>
                                    <p:set>
                                      <p:cBhvr>
                                        <p:cTn id="61" dur="1" fill="hold">
                                          <p:stCondLst>
                                            <p:cond delay="499"/>
                                          </p:stCondLst>
                                        </p:cTn>
                                        <p:tgtEl>
                                          <p:spTgt spid="6">
                                            <p:txEl>
                                              <p:pRg st="4" end="4"/>
                                            </p:txEl>
                                          </p:spTgt>
                                        </p:tgtEl>
                                        <p:attrNameLst>
                                          <p:attrName>style.visibility</p:attrName>
                                        </p:attrNameLst>
                                      </p:cBhvr>
                                      <p:to>
                                        <p:strVal val="hidden"/>
                                      </p:to>
                                    </p:set>
                                  </p:childTnLst>
                                </p:cTn>
                              </p:par>
                              <p:par>
                                <p:cTn id="62" presetID="2" presetClass="exit" presetSubtype="4" fill="hold" nodeType="withEffect">
                                  <p:stCondLst>
                                    <p:cond delay="0"/>
                                  </p:stCondLst>
                                  <p:childTnLst>
                                    <p:anim calcmode="lin" valueType="num">
                                      <p:cBhvr additive="base">
                                        <p:cTn id="63" dur="500"/>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64" dur="500"/>
                                        <p:tgtEl>
                                          <p:spTgt spid="6">
                                            <p:txEl>
                                              <p:pRg st="5" end="5"/>
                                            </p:txEl>
                                          </p:spTgt>
                                        </p:tgtEl>
                                        <p:attrNameLst>
                                          <p:attrName>ppt_y</p:attrName>
                                        </p:attrNameLst>
                                      </p:cBhvr>
                                      <p:tavLst>
                                        <p:tav tm="0">
                                          <p:val>
                                            <p:strVal val="ppt_y"/>
                                          </p:val>
                                        </p:tav>
                                        <p:tav tm="100000">
                                          <p:val>
                                            <p:strVal val="1+ppt_h/2"/>
                                          </p:val>
                                        </p:tav>
                                      </p:tavLst>
                                    </p:anim>
                                    <p:set>
                                      <p:cBhvr>
                                        <p:cTn id="65" dur="1" fill="hold">
                                          <p:stCondLst>
                                            <p:cond delay="499"/>
                                          </p:stCondLst>
                                        </p:cTn>
                                        <p:tgtEl>
                                          <p:spTgt spid="6">
                                            <p:txEl>
                                              <p:pRg st="5" end="5"/>
                                            </p:txEl>
                                          </p:spTgt>
                                        </p:tgtEl>
                                        <p:attrNameLst>
                                          <p:attrName>style.visibility</p:attrName>
                                        </p:attrNameLst>
                                      </p:cBhvr>
                                      <p:to>
                                        <p:strVal val="hidden"/>
                                      </p:to>
                                    </p:set>
                                  </p:childTnLst>
                                </p:cTn>
                              </p:par>
                              <p:par>
                                <p:cTn id="66" presetID="2" presetClass="exit" presetSubtype="4" fill="hold" nodeType="withEffect">
                                  <p:stCondLst>
                                    <p:cond delay="0"/>
                                  </p:stCondLst>
                                  <p:childTnLst>
                                    <p:anim calcmode="lin" valueType="num">
                                      <p:cBhvr additive="base">
                                        <p:cTn id="67" dur="500"/>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68" dur="500"/>
                                        <p:tgtEl>
                                          <p:spTgt spid="6">
                                            <p:txEl>
                                              <p:pRg st="6" end="6"/>
                                            </p:txEl>
                                          </p:spTgt>
                                        </p:tgtEl>
                                        <p:attrNameLst>
                                          <p:attrName>ppt_y</p:attrName>
                                        </p:attrNameLst>
                                      </p:cBhvr>
                                      <p:tavLst>
                                        <p:tav tm="0">
                                          <p:val>
                                            <p:strVal val="ppt_y"/>
                                          </p:val>
                                        </p:tav>
                                        <p:tav tm="100000">
                                          <p:val>
                                            <p:strVal val="1+ppt_h/2"/>
                                          </p:val>
                                        </p:tav>
                                      </p:tavLst>
                                    </p:anim>
                                    <p:set>
                                      <p:cBhvr>
                                        <p:cTn id="69" dur="1" fill="hold">
                                          <p:stCondLst>
                                            <p:cond delay="499"/>
                                          </p:stCondLst>
                                        </p:cTn>
                                        <p:tgtEl>
                                          <p:spTgt spid="6">
                                            <p:txEl>
                                              <p:pRg st="6" end="6"/>
                                            </p:txEl>
                                          </p:spTgt>
                                        </p:tgtEl>
                                        <p:attrNameLst>
                                          <p:attrName>style.visibility</p:attrName>
                                        </p:attrNameLst>
                                      </p:cBhvr>
                                      <p:to>
                                        <p:strVal val="hidden"/>
                                      </p:to>
                                    </p:set>
                                  </p:childTnLst>
                                </p:cTn>
                              </p:par>
                              <p:par>
                                <p:cTn id="70" presetID="2" presetClass="exit" presetSubtype="4" fill="hold" nodeType="withEffect">
                                  <p:stCondLst>
                                    <p:cond delay="0"/>
                                  </p:stCondLst>
                                  <p:childTnLst>
                                    <p:anim calcmode="lin" valueType="num">
                                      <p:cBhvr additive="base">
                                        <p:cTn id="71" dur="500"/>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72" dur="500"/>
                                        <p:tgtEl>
                                          <p:spTgt spid="6">
                                            <p:txEl>
                                              <p:pRg st="7" end="7"/>
                                            </p:txEl>
                                          </p:spTgt>
                                        </p:tgtEl>
                                        <p:attrNameLst>
                                          <p:attrName>ppt_y</p:attrName>
                                        </p:attrNameLst>
                                      </p:cBhvr>
                                      <p:tavLst>
                                        <p:tav tm="0">
                                          <p:val>
                                            <p:strVal val="ppt_y"/>
                                          </p:val>
                                        </p:tav>
                                        <p:tav tm="100000">
                                          <p:val>
                                            <p:strVal val="1+ppt_h/2"/>
                                          </p:val>
                                        </p:tav>
                                      </p:tavLst>
                                    </p:anim>
                                    <p:set>
                                      <p:cBhvr>
                                        <p:cTn id="73" dur="1" fill="hold">
                                          <p:stCondLst>
                                            <p:cond delay="499"/>
                                          </p:stCondLst>
                                        </p:cTn>
                                        <p:tgtEl>
                                          <p:spTgt spid="6">
                                            <p:txEl>
                                              <p:pRg st="7" end="7"/>
                                            </p:txEl>
                                          </p:spTgt>
                                        </p:tgtEl>
                                        <p:attrNameLst>
                                          <p:attrName>style.visibility</p:attrName>
                                        </p:attrNameLst>
                                      </p:cBhvr>
                                      <p:to>
                                        <p:strVal val="hidden"/>
                                      </p:to>
                                    </p:set>
                                  </p:childTnLst>
                                </p:cTn>
                              </p:par>
                              <p:par>
                                <p:cTn id="74" presetID="2" presetClass="exit" presetSubtype="4" fill="hold" nodeType="withEffect">
                                  <p:stCondLst>
                                    <p:cond delay="0"/>
                                  </p:stCondLst>
                                  <p:childTnLst>
                                    <p:anim calcmode="lin" valueType="num">
                                      <p:cBhvr additive="base">
                                        <p:cTn id="75" dur="500"/>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76" dur="500"/>
                                        <p:tgtEl>
                                          <p:spTgt spid="6">
                                            <p:txEl>
                                              <p:pRg st="8" end="8"/>
                                            </p:txEl>
                                          </p:spTgt>
                                        </p:tgtEl>
                                        <p:attrNameLst>
                                          <p:attrName>ppt_y</p:attrName>
                                        </p:attrNameLst>
                                      </p:cBhvr>
                                      <p:tavLst>
                                        <p:tav tm="0">
                                          <p:val>
                                            <p:strVal val="ppt_y"/>
                                          </p:val>
                                        </p:tav>
                                        <p:tav tm="100000">
                                          <p:val>
                                            <p:strVal val="1+ppt_h/2"/>
                                          </p:val>
                                        </p:tav>
                                      </p:tavLst>
                                    </p:anim>
                                    <p:set>
                                      <p:cBhvr>
                                        <p:cTn id="77" dur="1" fill="hold">
                                          <p:stCondLst>
                                            <p:cond delay="499"/>
                                          </p:stCondLst>
                                        </p:cTn>
                                        <p:tgtEl>
                                          <p:spTgt spid="6">
                                            <p:txEl>
                                              <p:pRg st="8" end="8"/>
                                            </p:txEl>
                                          </p:spTgt>
                                        </p:tgtEl>
                                        <p:attrNameLst>
                                          <p:attrName>style.visibility</p:attrName>
                                        </p:attrNameLst>
                                      </p:cBhvr>
                                      <p:to>
                                        <p:strVal val="hidden"/>
                                      </p:to>
                                    </p:set>
                                  </p:childTnLst>
                                </p:cTn>
                              </p:par>
                              <p:par>
                                <p:cTn id="78" presetID="5" presetClass="emph" presetSubtype="1" nodeType="withEffect">
                                  <p:stCondLst>
                                    <p:cond delay="0"/>
                                  </p:stCondLst>
                                  <p:childTnLst>
                                    <p:set>
                                      <p:cBhvr override="childStyle">
                                        <p:cTn id="79" dur="indefinite"/>
                                        <p:tgtEl>
                                          <p:spTgt spid="6">
                                            <p:txEl>
                                              <p:pRg st="1" end="1"/>
                                            </p:txEl>
                                          </p:spTgt>
                                        </p:tgtEl>
                                        <p:attrNameLst>
                                          <p:attrName>style.fontStyle</p:attrName>
                                        </p:attrNameLst>
                                      </p:cBhvr>
                                      <p:to>
                                        <p:strVal val="normal"/>
                                      </p:to>
                                    </p:set>
                                    <p:set>
                                      <p:cBhvr override="childStyle">
                                        <p:cTn id="80" dur="indefinite"/>
                                        <p:tgtEl>
                                          <p:spTgt spid="6">
                                            <p:txEl>
                                              <p:pRg st="1" end="1"/>
                                            </p:txEl>
                                          </p:spTgt>
                                        </p:tgtEl>
                                        <p:attrNameLst>
                                          <p:attrName>style.fontWeight</p:attrName>
                                        </p:attrNameLst>
                                      </p:cBhvr>
                                      <p:to>
                                        <p:strVal val="bold"/>
                                      </p:to>
                                    </p:set>
                                    <p:set>
                                      <p:cBhvr override="childStyle">
                                        <p:cTn id="81" dur="indefinite"/>
                                        <p:tgtEl>
                                          <p:spTgt spid="6">
                                            <p:txEl>
                                              <p:pRg st="1" end="1"/>
                                            </p:txEl>
                                          </p:spTgt>
                                        </p:tgtEl>
                                        <p:attrNameLst>
                                          <p:attrName>style.textDecorationUnderline</p:attrName>
                                        </p:attrNameLst>
                                      </p:cBhvr>
                                      <p:to>
                                        <p:strVal val="false"/>
                                      </p:to>
                                    </p:set>
                                  </p:childTnLst>
                                </p:cTn>
                              </p:par>
                            </p:childTnLst>
                          </p:cTn>
                        </p:par>
                        <p:par>
                          <p:cTn id="82" fill="hold">
                            <p:stCondLst>
                              <p:cond delay="500"/>
                            </p:stCondLst>
                            <p:childTnLst>
                              <p:par>
                                <p:cTn id="83" presetID="0" presetClass="path" presetSubtype="0" accel="50000" decel="50000" fill="hold" nodeType="afterEffect">
                                  <p:stCondLst>
                                    <p:cond delay="0"/>
                                  </p:stCondLst>
                                  <p:childTnLst>
                                    <p:animMotion origin="layout" path="M 3.91527E-6 5.86319E-7 L 0.0028 0.09576 " pathEditMode="relative" rAng="0" ptsTypes="AA">
                                      <p:cBhvr>
                                        <p:cTn id="84" dur="2000" fill="hold"/>
                                        <p:tgtEl>
                                          <p:spTgt spid="6">
                                            <p:txEl>
                                              <p:pRg st="1" end="1"/>
                                            </p:txEl>
                                          </p:spTgt>
                                        </p:tgtEl>
                                        <p:attrNameLst>
                                          <p:attrName>ppt_x</p:attrName>
                                          <p:attrName>ppt_y</p:attrName>
                                        </p:attrNameLst>
                                      </p:cBhvr>
                                      <p:rCtr x="100" y="48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63" dirty="0"/>
              <a:t>4.2 Der Mensch als Wolf: Die Sophistik, Hobbes u. Nietzsche</a:t>
            </a:r>
            <a:endParaRPr lang="de-DE" sz="2463" dirty="0"/>
          </a:p>
        </p:txBody>
      </p:sp>
      <p:sp>
        <p:nvSpPr>
          <p:cNvPr id="3" name="Inhaltsplatzhalter 2"/>
          <p:cNvSpPr>
            <a:spLocks noGrp="1"/>
          </p:cNvSpPr>
          <p:nvPr>
            <p:ph idx="1"/>
          </p:nvPr>
        </p:nvSpPr>
        <p:spPr>
          <a:xfrm>
            <a:off x="1825387" y="849231"/>
            <a:ext cx="8649569" cy="5637947"/>
          </a:xfrm>
        </p:spPr>
        <p:txBody>
          <a:bodyPr/>
          <a:lstStyle/>
          <a:p>
            <a:pPr>
              <a:buNone/>
            </a:pPr>
            <a:r>
              <a:rPr lang="de-DE" b="1" dirty="0" smtClean="0"/>
              <a:t>Sophisten</a:t>
            </a:r>
          </a:p>
          <a:p>
            <a:pPr marL="437850" indent="-437850">
              <a:buFont typeface="Wingdings" pitchFamily="2" charset="2"/>
              <a:buChar char="Ø"/>
            </a:pPr>
            <a:r>
              <a:rPr lang="de-DE" dirty="0" smtClean="0"/>
              <a:t>Mensch von Natur aus (</a:t>
            </a:r>
            <a:r>
              <a:rPr lang="de-DE" i="1" dirty="0" err="1" smtClean="0"/>
              <a:t>physis</a:t>
            </a:r>
            <a:r>
              <a:rPr lang="de-DE" dirty="0" smtClean="0"/>
              <a:t> im Ggs. zu </a:t>
            </a:r>
            <a:r>
              <a:rPr lang="de-DE" i="1" dirty="0" err="1" smtClean="0"/>
              <a:t>nomos</a:t>
            </a:r>
            <a:r>
              <a:rPr lang="de-DE" dirty="0" smtClean="0"/>
              <a:t>) ein Einzelwesen; der Stärkere frisst den Schwächeren</a:t>
            </a:r>
          </a:p>
          <a:p>
            <a:pPr marL="437850" indent="-437850">
              <a:buFont typeface="Wingdings" pitchFamily="2" charset="2"/>
              <a:buChar char="Ø"/>
            </a:pPr>
            <a:r>
              <a:rPr lang="de-DE" dirty="0" smtClean="0"/>
              <a:t>Gelungenes Leben nur als naturgemäßes Leben: Argument für die Staatsform der Tyrannis; Gelungene Beziehungen irrelevant</a:t>
            </a:r>
          </a:p>
          <a:p>
            <a:pPr>
              <a:buNone/>
            </a:pPr>
            <a:r>
              <a:rPr lang="de-DE" b="1" dirty="0" smtClean="0"/>
              <a:t>Hobbes</a:t>
            </a:r>
          </a:p>
          <a:p>
            <a:pPr marL="437850" indent="-437850">
              <a:buFont typeface="Wingdings" pitchFamily="2" charset="2"/>
              <a:buChar char="Ø"/>
            </a:pPr>
            <a:r>
              <a:rPr lang="de-DE" i="1" dirty="0" smtClean="0"/>
              <a:t>homo </a:t>
            </a:r>
            <a:r>
              <a:rPr lang="de-DE" i="1" dirty="0" err="1" smtClean="0"/>
              <a:t>homini</a:t>
            </a:r>
            <a:r>
              <a:rPr lang="de-DE" i="1" dirty="0" smtClean="0"/>
              <a:t> </a:t>
            </a:r>
            <a:r>
              <a:rPr lang="de-DE" i="1" dirty="0" err="1" smtClean="0"/>
              <a:t>lupus</a:t>
            </a:r>
            <a:r>
              <a:rPr lang="de-DE" i="1" dirty="0" smtClean="0"/>
              <a:t> est </a:t>
            </a:r>
            <a:r>
              <a:rPr lang="de-DE" dirty="0" smtClean="0"/>
              <a:t>und </a:t>
            </a:r>
            <a:r>
              <a:rPr lang="de-DE" i="1" dirty="0" err="1" smtClean="0"/>
              <a:t>bellum</a:t>
            </a:r>
            <a:r>
              <a:rPr lang="de-DE" i="1" dirty="0" smtClean="0"/>
              <a:t> </a:t>
            </a:r>
            <a:r>
              <a:rPr lang="de-DE" i="1" dirty="0" err="1" smtClean="0"/>
              <a:t>omnium</a:t>
            </a:r>
            <a:r>
              <a:rPr lang="de-DE" i="1" dirty="0" smtClean="0"/>
              <a:t> contra </a:t>
            </a:r>
            <a:r>
              <a:rPr lang="de-DE" i="1" dirty="0" err="1" smtClean="0"/>
              <a:t>omnes</a:t>
            </a:r>
            <a:endParaRPr lang="de-DE" i="1" dirty="0" smtClean="0"/>
          </a:p>
          <a:p>
            <a:pPr marL="437850" indent="-437850">
              <a:buFont typeface="Wingdings" pitchFamily="2" charset="2"/>
              <a:buChar char="Ø"/>
            </a:pPr>
            <a:r>
              <a:rPr lang="de-DE" dirty="0" smtClean="0"/>
              <a:t>Mensch im Naturzustand voll von Misstrauen und Konkurrenz; durch die unbeschränkte Freiheit eines jeden auf seine Selbsterhaltung muss jeder um sein Leben fürchten</a:t>
            </a:r>
          </a:p>
          <a:p>
            <a:pPr marL="437850" indent="-437850">
              <a:buFont typeface="Wingdings" pitchFamily="2" charset="2"/>
              <a:buChar char="Ø"/>
            </a:pPr>
            <a:r>
              <a:rPr lang="de-DE" dirty="0" smtClean="0"/>
              <a:t>Vertraglicher Zusammenschluss als Schutz voreinander; egoistisches Interesse</a:t>
            </a:r>
            <a:endParaRPr lang="de-DE" dirty="0"/>
          </a:p>
        </p:txBody>
      </p:sp>
      <p:sp>
        <p:nvSpPr>
          <p:cNvPr id="4" name="Inhaltsplatzhalter 3"/>
          <p:cNvSpPr>
            <a:spLocks noGrp="1"/>
          </p:cNvSpPr>
          <p:nvPr>
            <p:ph sz="quarter" idx="10"/>
          </p:nvPr>
        </p:nvSpPr>
        <p:spPr/>
        <p:txBody>
          <a:bodyPr/>
          <a:lstStyle/>
          <a:p>
            <a:endParaRPr lang="de-DE"/>
          </a:p>
        </p:txBody>
      </p:sp>
    </p:spTree>
    <p:extLst>
      <p:ext uri="{BB962C8B-B14F-4D97-AF65-F5344CB8AC3E}">
        <p14:creationId xmlns:p14="http://schemas.microsoft.com/office/powerpoint/2010/main" val="3276130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63" dirty="0"/>
              <a:t>4.2 Der Mensch als Wolf: Die Sophistik, Hobbes u. Nietzsche</a:t>
            </a:r>
            <a:endParaRPr lang="de-DE" sz="2463" dirty="0"/>
          </a:p>
        </p:txBody>
      </p:sp>
      <p:sp>
        <p:nvSpPr>
          <p:cNvPr id="3" name="Inhaltsplatzhalter 2"/>
          <p:cNvSpPr>
            <a:spLocks noGrp="1"/>
          </p:cNvSpPr>
          <p:nvPr>
            <p:ph idx="1"/>
          </p:nvPr>
        </p:nvSpPr>
        <p:spPr/>
        <p:txBody>
          <a:bodyPr/>
          <a:lstStyle/>
          <a:p>
            <a:pPr>
              <a:buNone/>
            </a:pPr>
            <a:r>
              <a:rPr lang="de-DE" b="1" dirty="0" smtClean="0"/>
              <a:t>Nietzsche</a:t>
            </a:r>
          </a:p>
          <a:p>
            <a:pPr marL="373066" indent="-373066">
              <a:buFont typeface="Wingdings" pitchFamily="2" charset="2"/>
              <a:buChar char="Ø"/>
            </a:pPr>
            <a:r>
              <a:rPr lang="de-DE" dirty="0" smtClean="0"/>
              <a:t>Die Starken und die Schwachen; Mensch nicht von Natur aus gleich</a:t>
            </a:r>
          </a:p>
          <a:p>
            <a:pPr marL="373066" indent="-373066">
              <a:buFont typeface="Wingdings" pitchFamily="2" charset="2"/>
              <a:buChar char="Ø"/>
            </a:pPr>
            <a:r>
              <a:rPr lang="de-DE" dirty="0" smtClean="0"/>
              <a:t>Jeweiliger Zusammenschluss der Starken wie der Schwachen zur Durchsetzung von Zielen gegeneinander</a:t>
            </a:r>
          </a:p>
          <a:p>
            <a:pPr marL="373066" indent="-373066">
              <a:buFont typeface="Wingdings" pitchFamily="2" charset="2"/>
              <a:buChar char="Ø"/>
            </a:pPr>
            <a:r>
              <a:rPr lang="de-DE" dirty="0" smtClean="0"/>
              <a:t>Nach Erreichen der Ziele: Rückfall in autonome, solitäre Existenz</a:t>
            </a:r>
          </a:p>
          <a:p>
            <a:pPr>
              <a:buNone/>
            </a:pPr>
            <a:endParaRPr lang="de-DE" dirty="0" smtClean="0"/>
          </a:p>
        </p:txBody>
      </p:sp>
      <p:sp>
        <p:nvSpPr>
          <p:cNvPr id="4" name="Inhaltsplatzhalter 3"/>
          <p:cNvSpPr>
            <a:spLocks noGrp="1"/>
          </p:cNvSpPr>
          <p:nvPr>
            <p:ph sz="quarter" idx="10"/>
          </p:nvPr>
        </p:nvSpPr>
        <p:spPr/>
        <p:txBody>
          <a:bodyPr/>
          <a:lstStyle/>
          <a:p>
            <a:endParaRPr lang="de-DE"/>
          </a:p>
        </p:txBody>
      </p:sp>
    </p:spTree>
    <p:extLst>
      <p:ext uri="{BB962C8B-B14F-4D97-AF65-F5344CB8AC3E}">
        <p14:creationId xmlns:p14="http://schemas.microsoft.com/office/powerpoint/2010/main" val="367658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hteck 3"/>
          <p:cNvSpPr>
            <a:spLocks noChangeArrowheads="1"/>
          </p:cNvSpPr>
          <p:nvPr/>
        </p:nvSpPr>
        <p:spPr bwMode="auto">
          <a:xfrm>
            <a:off x="1521581" y="0"/>
            <a:ext cx="9148840" cy="15158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fontAlgn="base" hangingPunct="0">
              <a:spcBef>
                <a:spcPct val="0"/>
              </a:spcBef>
              <a:spcAft>
                <a:spcPct val="0"/>
              </a:spcAft>
            </a:pPr>
            <a:endParaRPr lang="de-DE" sz="985" b="1">
              <a:solidFill>
                <a:srgbClr val="3C3737"/>
              </a:solidFill>
            </a:endParaRPr>
          </a:p>
        </p:txBody>
      </p:sp>
      <p:pic>
        <p:nvPicPr>
          <p:cNvPr id="4099" name="Picture 5" descr="C:\Users\Johannes\Desktop\Hochschul-Gelb.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1581" y="0"/>
            <a:ext cx="914884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Rectangle 2"/>
          <p:cNvSpPr txBox="1">
            <a:spLocks noChangeArrowheads="1"/>
          </p:cNvSpPr>
          <p:nvPr/>
        </p:nvSpPr>
        <p:spPr bwMode="auto">
          <a:xfrm>
            <a:off x="1836951" y="257343"/>
            <a:ext cx="8451936" cy="26692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26645" tIns="75987" rIns="0" bIns="0" numCol="1" anchor="t" anchorCtr="0" compatLnSpc="1">
            <a:prstTxWarp prst="textNoShape">
              <a:avLst/>
            </a:prstTxWarp>
          </a:bodyPr>
          <a:lstStyle/>
          <a:p>
            <a:pPr defTabSz="914795" fontAlgn="base">
              <a:spcBef>
                <a:spcPct val="0"/>
              </a:spcBef>
              <a:spcAft>
                <a:spcPct val="0"/>
              </a:spcAft>
              <a:tabLst>
                <a:tab pos="2274141" algn="l"/>
              </a:tabLst>
              <a:defRPr/>
            </a:pPr>
            <a:r>
              <a:rPr lang="de-DE" sz="4222" b="1" kern="0" dirty="0">
                <a:solidFill>
                  <a:srgbClr val="3C3737"/>
                </a:solidFill>
                <a:latin typeface="Garamond" pitchFamily="18" charset="0"/>
                <a:cs typeface="Arial" charset="0"/>
              </a:rPr>
              <a:t>4. Menschliche Beziehungen: Freundschaft und Liebe </a:t>
            </a:r>
          </a:p>
        </p:txBody>
      </p:sp>
      <p:sp>
        <p:nvSpPr>
          <p:cNvPr id="6" name="Textfeld 5"/>
          <p:cNvSpPr txBox="1">
            <a:spLocks noChangeArrowheads="1"/>
          </p:cNvSpPr>
          <p:nvPr/>
        </p:nvSpPr>
        <p:spPr bwMode="auto">
          <a:xfrm>
            <a:off x="2293056" y="1621259"/>
            <a:ext cx="8119709" cy="52366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620713" indent="-620713" defTabSz="879475" eaLnBrk="0" hangingPunct="0">
              <a:defRPr sz="1400" b="1">
                <a:solidFill>
                  <a:schemeClr val="tx1"/>
                </a:solidFill>
                <a:latin typeface="Verdana" charset="0"/>
                <a:ea typeface="MS PGothic" charset="0"/>
                <a:cs typeface="MS PGothic" charset="0"/>
              </a:defRPr>
            </a:lvl1pPr>
            <a:lvl2pPr marL="742950" indent="-285750" defTabSz="879475" eaLnBrk="0" hangingPunct="0">
              <a:defRPr sz="1400" b="1">
                <a:solidFill>
                  <a:schemeClr val="tx1"/>
                </a:solidFill>
                <a:latin typeface="Verdana" charset="0"/>
                <a:ea typeface="MS PGothic" charset="0"/>
                <a:cs typeface="MS PGothic" charset="0"/>
              </a:defRPr>
            </a:lvl2pPr>
            <a:lvl3pPr marL="1143000" indent="-228600" defTabSz="879475" eaLnBrk="0" hangingPunct="0">
              <a:defRPr sz="1400" b="1">
                <a:solidFill>
                  <a:schemeClr val="tx1"/>
                </a:solidFill>
                <a:latin typeface="Verdana" charset="0"/>
                <a:ea typeface="MS PGothic" charset="0"/>
                <a:cs typeface="MS PGothic" charset="0"/>
              </a:defRPr>
            </a:lvl3pPr>
            <a:lvl4pPr marL="1600200" indent="-228600" defTabSz="879475" eaLnBrk="0" hangingPunct="0">
              <a:defRPr sz="1400" b="1">
                <a:solidFill>
                  <a:schemeClr val="tx1"/>
                </a:solidFill>
                <a:latin typeface="Verdana" charset="0"/>
                <a:ea typeface="MS PGothic" charset="0"/>
                <a:cs typeface="MS PGothic" charset="0"/>
              </a:defRPr>
            </a:lvl4pPr>
            <a:lvl5pPr marL="2057400" indent="-228600" defTabSz="879475" eaLnBrk="0" hangingPunct="0">
              <a:defRPr sz="1400" b="1">
                <a:solidFill>
                  <a:schemeClr val="tx1"/>
                </a:solidFill>
                <a:latin typeface="Verdana" charset="0"/>
                <a:ea typeface="MS PGothic" charset="0"/>
                <a:cs typeface="MS PGothic" charset="0"/>
              </a:defRPr>
            </a:lvl5pPr>
            <a:lvl6pPr marL="25146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6pPr>
            <a:lvl7pPr marL="29718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7pPr>
            <a:lvl8pPr marL="34290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8pPr>
            <a:lvl9pPr marL="3886200" indent="-228600" defTabSz="879475" eaLnBrk="0" fontAlgn="base" hangingPunct="0">
              <a:spcBef>
                <a:spcPct val="0"/>
              </a:spcBef>
              <a:spcAft>
                <a:spcPct val="0"/>
              </a:spcAft>
              <a:defRPr sz="1400" b="1">
                <a:solidFill>
                  <a:schemeClr val="tx1"/>
                </a:solidFill>
                <a:latin typeface="Verdana" charset="0"/>
                <a:ea typeface="MS PGothic" charset="0"/>
                <a:cs typeface="MS PGothic" charset="0"/>
              </a:defRPr>
            </a:lvl9pPr>
          </a:lstStyle>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4.1 	Der Mensch als </a:t>
            </a:r>
            <a:r>
              <a:rPr lang="de-DE" sz="2674" b="0" dirty="0" err="1">
                <a:solidFill>
                  <a:srgbClr val="000000"/>
                </a:solidFill>
                <a:latin typeface="Garamond" pitchFamily="18" charset="0"/>
              </a:rPr>
              <a:t>zoon</a:t>
            </a:r>
            <a:r>
              <a:rPr lang="de-DE" sz="2674" b="0" dirty="0">
                <a:solidFill>
                  <a:srgbClr val="000000"/>
                </a:solidFill>
                <a:latin typeface="Garamond" pitchFamily="18" charset="0"/>
              </a:rPr>
              <a:t> </a:t>
            </a:r>
            <a:r>
              <a:rPr lang="de-DE" sz="2674" b="0" dirty="0" err="1">
                <a:solidFill>
                  <a:srgbClr val="000000"/>
                </a:solidFill>
                <a:latin typeface="Garamond" pitchFamily="18" charset="0"/>
              </a:rPr>
              <a:t>politikon</a:t>
            </a:r>
            <a:endParaRPr lang="de-DE" sz="2674" b="0" dirty="0">
              <a:solidFill>
                <a:srgbClr val="000000"/>
              </a:solidFill>
              <a:latin typeface="Garamond" pitchFamily="18" charset="0"/>
            </a:endParaRP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4.2 	Der Mensch als Wolf: Die Sophistik, Hobbes u. Nietzsche</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4.3 	Eine </a:t>
            </a:r>
            <a:r>
              <a:rPr lang="de-DE" sz="2674" b="0" dirty="0" err="1">
                <a:solidFill>
                  <a:srgbClr val="000000"/>
                </a:solidFill>
                <a:latin typeface="Garamond" pitchFamily="18" charset="0"/>
              </a:rPr>
              <a:t>organizistische</a:t>
            </a:r>
            <a:r>
              <a:rPr lang="de-DE" sz="2674" b="0" dirty="0">
                <a:solidFill>
                  <a:srgbClr val="000000"/>
                </a:solidFill>
                <a:latin typeface="Garamond" pitchFamily="18" charset="0"/>
              </a:rPr>
              <a:t> oder eine solitäre Anthropologie?</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4.4 	Eine andere Form der Argumentation: Die Stoiker</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4.5 	Die drei Arten der Freundschaft</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4.6 	Kritik am </a:t>
            </a:r>
            <a:r>
              <a:rPr lang="de-DE" sz="2674" b="0" dirty="0" err="1">
                <a:solidFill>
                  <a:srgbClr val="000000"/>
                </a:solidFill>
                <a:latin typeface="Garamond" pitchFamily="18" charset="0"/>
              </a:rPr>
              <a:t>Emotivismus</a:t>
            </a:r>
            <a:endParaRPr lang="de-DE" sz="2674" b="0" dirty="0">
              <a:solidFill>
                <a:srgbClr val="000000"/>
              </a:solidFill>
              <a:latin typeface="Garamond" pitchFamily="18" charset="0"/>
            </a:endParaRP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4.7 	Kritik am Utilitarismus</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4.8 	Das Modell der Freundschaft</a:t>
            </a:r>
          </a:p>
          <a:p>
            <a:pPr marL="694752" indent="-694752" eaLnBrk="1" fontAlgn="base" hangingPunct="1">
              <a:lnSpc>
                <a:spcPct val="125000"/>
              </a:lnSpc>
              <a:spcBef>
                <a:spcPct val="0"/>
              </a:spcBef>
              <a:spcAft>
                <a:spcPct val="0"/>
              </a:spcAft>
            </a:pPr>
            <a:r>
              <a:rPr lang="de-DE" sz="2674" b="0" dirty="0">
                <a:solidFill>
                  <a:srgbClr val="000000"/>
                </a:solidFill>
                <a:latin typeface="Garamond" pitchFamily="18" charset="0"/>
              </a:rPr>
              <a:t>4.9 	</a:t>
            </a:r>
            <a:r>
              <a:rPr lang="de-DE" sz="2674" b="0" dirty="0" err="1">
                <a:solidFill>
                  <a:srgbClr val="000000"/>
                </a:solidFill>
                <a:latin typeface="Garamond" pitchFamily="18" charset="0"/>
              </a:rPr>
              <a:t>Misamoristen</a:t>
            </a:r>
            <a:endParaRPr lang="de-DE" sz="2674" b="0" dirty="0">
              <a:solidFill>
                <a:srgbClr val="000000"/>
              </a:solidFill>
              <a:latin typeface="Garamond" pitchFamily="18" charset="0"/>
            </a:endParaRPr>
          </a:p>
        </p:txBody>
      </p:sp>
    </p:spTree>
    <p:extLst>
      <p:ext uri="{BB962C8B-B14F-4D97-AF65-F5344CB8AC3E}">
        <p14:creationId xmlns:p14="http://schemas.microsoft.com/office/powerpoint/2010/main" val="2760224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 calcmode="lin" valueType="num">
                                      <p:cBhvr additive="base">
                                        <p:cTn id="3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 calcmode="lin" valueType="num">
                                      <p:cBhvr additive="base">
                                        <p:cTn id="3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3" presetClass="exit" presetSubtype="10" fill="hold" grpId="0" nodeType="clickEffect">
                                  <p:stCondLst>
                                    <p:cond delay="0"/>
                                  </p:stCondLst>
                                  <p:childTnLst>
                                    <p:animEffect transition="out" filter="blinds(horizontal)">
                                      <p:cBhvr>
                                        <p:cTn id="44" dur="500"/>
                                        <p:tgtEl>
                                          <p:spTgt spid="7"/>
                                        </p:tgtEl>
                                      </p:cBhvr>
                                    </p:animEffect>
                                    <p:set>
                                      <p:cBhvr>
                                        <p:cTn id="45" dur="1" fill="hold">
                                          <p:stCondLst>
                                            <p:cond delay="499"/>
                                          </p:stCondLst>
                                        </p:cTn>
                                        <p:tgtEl>
                                          <p:spTgt spid="7"/>
                                        </p:tgtEl>
                                        <p:attrNameLst>
                                          <p:attrName>style.visibility</p:attrName>
                                        </p:attrNameLst>
                                      </p:cBhvr>
                                      <p:to>
                                        <p:strVal val="hidden"/>
                                      </p:to>
                                    </p:set>
                                  </p:childTnLst>
                                </p:cTn>
                              </p:par>
                              <p:par>
                                <p:cTn id="46" presetID="2" presetClass="exit" presetSubtype="4" fill="hold" nodeType="withEffect">
                                  <p:stCondLst>
                                    <p:cond delay="0"/>
                                  </p:stCondLst>
                                  <p:childTnLst>
                                    <p:anim calcmode="lin" valueType="num">
                                      <p:cBhvr additive="base">
                                        <p:cTn id="47" dur="500"/>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8" dur="500"/>
                                        <p:tgtEl>
                                          <p:spTgt spid="6">
                                            <p:txEl>
                                              <p:pRg st="0" end="0"/>
                                            </p:txEl>
                                          </p:spTgt>
                                        </p:tgtEl>
                                        <p:attrNameLst>
                                          <p:attrName>ppt_y</p:attrName>
                                        </p:attrNameLst>
                                      </p:cBhvr>
                                      <p:tavLst>
                                        <p:tav tm="0">
                                          <p:val>
                                            <p:strVal val="ppt_y"/>
                                          </p:val>
                                        </p:tav>
                                        <p:tav tm="100000">
                                          <p:val>
                                            <p:strVal val="1+ppt_h/2"/>
                                          </p:val>
                                        </p:tav>
                                      </p:tavLst>
                                    </p:anim>
                                    <p:set>
                                      <p:cBhvr>
                                        <p:cTn id="49" dur="1" fill="hold">
                                          <p:stCondLst>
                                            <p:cond delay="499"/>
                                          </p:stCondLst>
                                        </p:cTn>
                                        <p:tgtEl>
                                          <p:spTgt spid="6">
                                            <p:txEl>
                                              <p:pRg st="0" end="0"/>
                                            </p:txEl>
                                          </p:spTgt>
                                        </p:tgtEl>
                                        <p:attrNameLst>
                                          <p:attrName>style.visibility</p:attrName>
                                        </p:attrNameLst>
                                      </p:cBhvr>
                                      <p:to>
                                        <p:strVal val="hidden"/>
                                      </p:to>
                                    </p:set>
                                  </p:childTnLst>
                                </p:cTn>
                              </p:par>
                              <p:par>
                                <p:cTn id="50" presetID="2" presetClass="exit" presetSubtype="4" fill="hold" nodeType="withEffect">
                                  <p:stCondLst>
                                    <p:cond delay="0"/>
                                  </p:stCondLst>
                                  <p:childTnLst>
                                    <p:anim calcmode="lin" valueType="num">
                                      <p:cBhvr additive="base">
                                        <p:cTn id="51" dur="500"/>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2" dur="500"/>
                                        <p:tgtEl>
                                          <p:spTgt spid="6">
                                            <p:txEl>
                                              <p:pRg st="1" end="1"/>
                                            </p:txEl>
                                          </p:spTgt>
                                        </p:tgtEl>
                                        <p:attrNameLst>
                                          <p:attrName>ppt_y</p:attrName>
                                        </p:attrNameLst>
                                      </p:cBhvr>
                                      <p:tavLst>
                                        <p:tav tm="0">
                                          <p:val>
                                            <p:strVal val="ppt_y"/>
                                          </p:val>
                                        </p:tav>
                                        <p:tav tm="100000">
                                          <p:val>
                                            <p:strVal val="1+ppt_h/2"/>
                                          </p:val>
                                        </p:tav>
                                      </p:tavLst>
                                    </p:anim>
                                    <p:set>
                                      <p:cBhvr>
                                        <p:cTn id="53" dur="1" fill="hold">
                                          <p:stCondLst>
                                            <p:cond delay="499"/>
                                          </p:stCondLst>
                                        </p:cTn>
                                        <p:tgtEl>
                                          <p:spTgt spid="6">
                                            <p:txEl>
                                              <p:pRg st="1" end="1"/>
                                            </p:txEl>
                                          </p:spTgt>
                                        </p:tgtEl>
                                        <p:attrNameLst>
                                          <p:attrName>style.visibility</p:attrName>
                                        </p:attrNameLst>
                                      </p:cBhvr>
                                      <p:to>
                                        <p:strVal val="hidden"/>
                                      </p:to>
                                    </p:set>
                                  </p:childTnLst>
                                </p:cTn>
                              </p:par>
                              <p:par>
                                <p:cTn id="54" presetID="2" presetClass="exit" presetSubtype="4" fill="hold" nodeType="withEffect">
                                  <p:stCondLst>
                                    <p:cond delay="0"/>
                                  </p:stCondLst>
                                  <p:childTnLst>
                                    <p:anim calcmode="lin" valueType="num">
                                      <p:cBhvr additive="base">
                                        <p:cTn id="55" dur="500"/>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56" dur="500"/>
                                        <p:tgtEl>
                                          <p:spTgt spid="6">
                                            <p:txEl>
                                              <p:pRg st="3" end="3"/>
                                            </p:txEl>
                                          </p:spTgt>
                                        </p:tgtEl>
                                        <p:attrNameLst>
                                          <p:attrName>ppt_y</p:attrName>
                                        </p:attrNameLst>
                                      </p:cBhvr>
                                      <p:tavLst>
                                        <p:tav tm="0">
                                          <p:val>
                                            <p:strVal val="ppt_y"/>
                                          </p:val>
                                        </p:tav>
                                        <p:tav tm="100000">
                                          <p:val>
                                            <p:strVal val="1+ppt_h/2"/>
                                          </p:val>
                                        </p:tav>
                                      </p:tavLst>
                                    </p:anim>
                                    <p:set>
                                      <p:cBhvr>
                                        <p:cTn id="57" dur="1" fill="hold">
                                          <p:stCondLst>
                                            <p:cond delay="499"/>
                                          </p:stCondLst>
                                        </p:cTn>
                                        <p:tgtEl>
                                          <p:spTgt spid="6">
                                            <p:txEl>
                                              <p:pRg st="3" end="3"/>
                                            </p:txEl>
                                          </p:spTgt>
                                        </p:tgtEl>
                                        <p:attrNameLst>
                                          <p:attrName>style.visibility</p:attrName>
                                        </p:attrNameLst>
                                      </p:cBhvr>
                                      <p:to>
                                        <p:strVal val="hidden"/>
                                      </p:to>
                                    </p:set>
                                  </p:childTnLst>
                                </p:cTn>
                              </p:par>
                              <p:par>
                                <p:cTn id="58" presetID="2" presetClass="exit" presetSubtype="4" fill="hold" nodeType="withEffect">
                                  <p:stCondLst>
                                    <p:cond delay="0"/>
                                  </p:stCondLst>
                                  <p:childTnLst>
                                    <p:anim calcmode="lin" valueType="num">
                                      <p:cBhvr additive="base">
                                        <p:cTn id="59" dur="500"/>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60" dur="500"/>
                                        <p:tgtEl>
                                          <p:spTgt spid="6">
                                            <p:txEl>
                                              <p:pRg st="4" end="4"/>
                                            </p:txEl>
                                          </p:spTgt>
                                        </p:tgtEl>
                                        <p:attrNameLst>
                                          <p:attrName>ppt_y</p:attrName>
                                        </p:attrNameLst>
                                      </p:cBhvr>
                                      <p:tavLst>
                                        <p:tav tm="0">
                                          <p:val>
                                            <p:strVal val="ppt_y"/>
                                          </p:val>
                                        </p:tav>
                                        <p:tav tm="100000">
                                          <p:val>
                                            <p:strVal val="1+ppt_h/2"/>
                                          </p:val>
                                        </p:tav>
                                      </p:tavLst>
                                    </p:anim>
                                    <p:set>
                                      <p:cBhvr>
                                        <p:cTn id="61" dur="1" fill="hold">
                                          <p:stCondLst>
                                            <p:cond delay="499"/>
                                          </p:stCondLst>
                                        </p:cTn>
                                        <p:tgtEl>
                                          <p:spTgt spid="6">
                                            <p:txEl>
                                              <p:pRg st="4" end="4"/>
                                            </p:txEl>
                                          </p:spTgt>
                                        </p:tgtEl>
                                        <p:attrNameLst>
                                          <p:attrName>style.visibility</p:attrName>
                                        </p:attrNameLst>
                                      </p:cBhvr>
                                      <p:to>
                                        <p:strVal val="hidden"/>
                                      </p:to>
                                    </p:set>
                                  </p:childTnLst>
                                </p:cTn>
                              </p:par>
                              <p:par>
                                <p:cTn id="62" presetID="2" presetClass="exit" presetSubtype="4" fill="hold" nodeType="withEffect">
                                  <p:stCondLst>
                                    <p:cond delay="0"/>
                                  </p:stCondLst>
                                  <p:childTnLst>
                                    <p:anim calcmode="lin" valueType="num">
                                      <p:cBhvr additive="base">
                                        <p:cTn id="63" dur="500"/>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64" dur="500"/>
                                        <p:tgtEl>
                                          <p:spTgt spid="6">
                                            <p:txEl>
                                              <p:pRg st="5" end="5"/>
                                            </p:txEl>
                                          </p:spTgt>
                                        </p:tgtEl>
                                        <p:attrNameLst>
                                          <p:attrName>ppt_y</p:attrName>
                                        </p:attrNameLst>
                                      </p:cBhvr>
                                      <p:tavLst>
                                        <p:tav tm="0">
                                          <p:val>
                                            <p:strVal val="ppt_y"/>
                                          </p:val>
                                        </p:tav>
                                        <p:tav tm="100000">
                                          <p:val>
                                            <p:strVal val="1+ppt_h/2"/>
                                          </p:val>
                                        </p:tav>
                                      </p:tavLst>
                                    </p:anim>
                                    <p:set>
                                      <p:cBhvr>
                                        <p:cTn id="65" dur="1" fill="hold">
                                          <p:stCondLst>
                                            <p:cond delay="499"/>
                                          </p:stCondLst>
                                        </p:cTn>
                                        <p:tgtEl>
                                          <p:spTgt spid="6">
                                            <p:txEl>
                                              <p:pRg st="5" end="5"/>
                                            </p:txEl>
                                          </p:spTgt>
                                        </p:tgtEl>
                                        <p:attrNameLst>
                                          <p:attrName>style.visibility</p:attrName>
                                        </p:attrNameLst>
                                      </p:cBhvr>
                                      <p:to>
                                        <p:strVal val="hidden"/>
                                      </p:to>
                                    </p:set>
                                  </p:childTnLst>
                                </p:cTn>
                              </p:par>
                              <p:par>
                                <p:cTn id="66" presetID="2" presetClass="exit" presetSubtype="4" fill="hold" nodeType="withEffect">
                                  <p:stCondLst>
                                    <p:cond delay="0"/>
                                  </p:stCondLst>
                                  <p:childTnLst>
                                    <p:anim calcmode="lin" valueType="num">
                                      <p:cBhvr additive="base">
                                        <p:cTn id="67" dur="500"/>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68" dur="500"/>
                                        <p:tgtEl>
                                          <p:spTgt spid="6">
                                            <p:txEl>
                                              <p:pRg st="6" end="6"/>
                                            </p:txEl>
                                          </p:spTgt>
                                        </p:tgtEl>
                                        <p:attrNameLst>
                                          <p:attrName>ppt_y</p:attrName>
                                        </p:attrNameLst>
                                      </p:cBhvr>
                                      <p:tavLst>
                                        <p:tav tm="0">
                                          <p:val>
                                            <p:strVal val="ppt_y"/>
                                          </p:val>
                                        </p:tav>
                                        <p:tav tm="100000">
                                          <p:val>
                                            <p:strVal val="1+ppt_h/2"/>
                                          </p:val>
                                        </p:tav>
                                      </p:tavLst>
                                    </p:anim>
                                    <p:set>
                                      <p:cBhvr>
                                        <p:cTn id="69" dur="1" fill="hold">
                                          <p:stCondLst>
                                            <p:cond delay="499"/>
                                          </p:stCondLst>
                                        </p:cTn>
                                        <p:tgtEl>
                                          <p:spTgt spid="6">
                                            <p:txEl>
                                              <p:pRg st="6" end="6"/>
                                            </p:txEl>
                                          </p:spTgt>
                                        </p:tgtEl>
                                        <p:attrNameLst>
                                          <p:attrName>style.visibility</p:attrName>
                                        </p:attrNameLst>
                                      </p:cBhvr>
                                      <p:to>
                                        <p:strVal val="hidden"/>
                                      </p:to>
                                    </p:set>
                                  </p:childTnLst>
                                </p:cTn>
                              </p:par>
                              <p:par>
                                <p:cTn id="70" presetID="2" presetClass="exit" presetSubtype="4" fill="hold" nodeType="withEffect">
                                  <p:stCondLst>
                                    <p:cond delay="0"/>
                                  </p:stCondLst>
                                  <p:childTnLst>
                                    <p:anim calcmode="lin" valueType="num">
                                      <p:cBhvr additive="base">
                                        <p:cTn id="71" dur="500"/>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72" dur="500"/>
                                        <p:tgtEl>
                                          <p:spTgt spid="6">
                                            <p:txEl>
                                              <p:pRg st="7" end="7"/>
                                            </p:txEl>
                                          </p:spTgt>
                                        </p:tgtEl>
                                        <p:attrNameLst>
                                          <p:attrName>ppt_y</p:attrName>
                                        </p:attrNameLst>
                                      </p:cBhvr>
                                      <p:tavLst>
                                        <p:tav tm="0">
                                          <p:val>
                                            <p:strVal val="ppt_y"/>
                                          </p:val>
                                        </p:tav>
                                        <p:tav tm="100000">
                                          <p:val>
                                            <p:strVal val="1+ppt_h/2"/>
                                          </p:val>
                                        </p:tav>
                                      </p:tavLst>
                                    </p:anim>
                                    <p:set>
                                      <p:cBhvr>
                                        <p:cTn id="73" dur="1" fill="hold">
                                          <p:stCondLst>
                                            <p:cond delay="499"/>
                                          </p:stCondLst>
                                        </p:cTn>
                                        <p:tgtEl>
                                          <p:spTgt spid="6">
                                            <p:txEl>
                                              <p:pRg st="7" end="7"/>
                                            </p:txEl>
                                          </p:spTgt>
                                        </p:tgtEl>
                                        <p:attrNameLst>
                                          <p:attrName>style.visibility</p:attrName>
                                        </p:attrNameLst>
                                      </p:cBhvr>
                                      <p:to>
                                        <p:strVal val="hidden"/>
                                      </p:to>
                                    </p:set>
                                  </p:childTnLst>
                                </p:cTn>
                              </p:par>
                              <p:par>
                                <p:cTn id="74" presetID="2" presetClass="exit" presetSubtype="4" fill="hold" nodeType="withEffect">
                                  <p:stCondLst>
                                    <p:cond delay="0"/>
                                  </p:stCondLst>
                                  <p:childTnLst>
                                    <p:anim calcmode="lin" valueType="num">
                                      <p:cBhvr additive="base">
                                        <p:cTn id="75" dur="500"/>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76" dur="500"/>
                                        <p:tgtEl>
                                          <p:spTgt spid="6">
                                            <p:txEl>
                                              <p:pRg st="8" end="8"/>
                                            </p:txEl>
                                          </p:spTgt>
                                        </p:tgtEl>
                                        <p:attrNameLst>
                                          <p:attrName>ppt_y</p:attrName>
                                        </p:attrNameLst>
                                      </p:cBhvr>
                                      <p:tavLst>
                                        <p:tav tm="0">
                                          <p:val>
                                            <p:strVal val="ppt_y"/>
                                          </p:val>
                                        </p:tav>
                                        <p:tav tm="100000">
                                          <p:val>
                                            <p:strVal val="1+ppt_h/2"/>
                                          </p:val>
                                        </p:tav>
                                      </p:tavLst>
                                    </p:anim>
                                    <p:set>
                                      <p:cBhvr>
                                        <p:cTn id="77" dur="1" fill="hold">
                                          <p:stCondLst>
                                            <p:cond delay="499"/>
                                          </p:stCondLst>
                                        </p:cTn>
                                        <p:tgtEl>
                                          <p:spTgt spid="6">
                                            <p:txEl>
                                              <p:pRg st="8" end="8"/>
                                            </p:txEl>
                                          </p:spTgt>
                                        </p:tgtEl>
                                        <p:attrNameLst>
                                          <p:attrName>style.visibility</p:attrName>
                                        </p:attrNameLst>
                                      </p:cBhvr>
                                      <p:to>
                                        <p:strVal val="hidden"/>
                                      </p:to>
                                    </p:set>
                                  </p:childTnLst>
                                </p:cTn>
                              </p:par>
                              <p:par>
                                <p:cTn id="78" presetID="5" presetClass="emph" presetSubtype="1" nodeType="withEffect">
                                  <p:stCondLst>
                                    <p:cond delay="0"/>
                                  </p:stCondLst>
                                  <p:childTnLst>
                                    <p:set>
                                      <p:cBhvr override="childStyle">
                                        <p:cTn id="79" dur="indefinite"/>
                                        <p:tgtEl>
                                          <p:spTgt spid="6">
                                            <p:txEl>
                                              <p:pRg st="2" end="2"/>
                                            </p:txEl>
                                          </p:spTgt>
                                        </p:tgtEl>
                                        <p:attrNameLst>
                                          <p:attrName>style.fontStyle</p:attrName>
                                        </p:attrNameLst>
                                      </p:cBhvr>
                                      <p:to>
                                        <p:strVal val="normal"/>
                                      </p:to>
                                    </p:set>
                                    <p:set>
                                      <p:cBhvr override="childStyle">
                                        <p:cTn id="80" dur="indefinite"/>
                                        <p:tgtEl>
                                          <p:spTgt spid="6">
                                            <p:txEl>
                                              <p:pRg st="2" end="2"/>
                                            </p:txEl>
                                          </p:spTgt>
                                        </p:tgtEl>
                                        <p:attrNameLst>
                                          <p:attrName>style.fontWeight</p:attrName>
                                        </p:attrNameLst>
                                      </p:cBhvr>
                                      <p:to>
                                        <p:strVal val="bold"/>
                                      </p:to>
                                    </p:set>
                                    <p:set>
                                      <p:cBhvr override="childStyle">
                                        <p:cTn id="81" dur="indefinite"/>
                                        <p:tgtEl>
                                          <p:spTgt spid="6">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build="allAtOnce"/>
    </p:bld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Lariss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8_1_IB_CEE_Template_e">
  <a:themeElements>
    <a:clrScheme name="Larissa-Design 1">
      <a:dk1>
        <a:srgbClr val="3C3737"/>
      </a:dk1>
      <a:lt1>
        <a:srgbClr val="FFFFFF"/>
      </a:lt1>
      <a:dk2>
        <a:srgbClr val="C60C30"/>
      </a:dk2>
      <a:lt2>
        <a:srgbClr val="B7B1A9"/>
      </a:lt2>
      <a:accent1>
        <a:srgbClr val="861D25"/>
      </a:accent1>
      <a:accent2>
        <a:srgbClr val="103B66"/>
      </a:accent2>
      <a:accent3>
        <a:srgbClr val="FFFFFF"/>
      </a:accent3>
      <a:accent4>
        <a:srgbClr val="322D2D"/>
      </a:accent4>
      <a:accent5>
        <a:srgbClr val="C3ABAC"/>
      </a:accent5>
      <a:accent6>
        <a:srgbClr val="0D355C"/>
      </a:accent6>
      <a:hlink>
        <a:srgbClr val="185A24"/>
      </a:hlink>
      <a:folHlink>
        <a:srgbClr val="392047"/>
      </a:folHlink>
    </a:clrScheme>
    <a:fontScheme name="Larissa-Design">
      <a:majorFont>
        <a:latin typeface="Verdana"/>
        <a:ea typeface="ＭＳ Ｐゴシック"/>
        <a:cs typeface=""/>
      </a:majorFont>
      <a:minorFont>
        <a:latin typeface="Verdana"/>
        <a:ea typeface="ＭＳ Ｐゴシック"/>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FF00">
            <a:alpha val="67000"/>
          </a:srgbClr>
        </a:solidFill>
        <a:ln w="9525" cap="flat" cmpd="sng" algn="ctr">
          <a:noFill/>
          <a:prstDash val="solid"/>
          <a:round/>
          <a:headEnd type="none" w="med" len="med"/>
          <a:tailEnd type="none" w="med" len="med"/>
        </a:ln>
        <a:effectLst/>
      </a:spPr>
      <a:bodyPr vert="horz" wrap="square" lIns="0" tIns="0" rIns="0" bIns="0" numCol="1" rtlCol="0"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sz="3600" b="1" i="0" u="none" strike="noStrike" cap="none" normalizeH="0" baseline="0" dirty="0" smtClean="0">
            <a:ln>
              <a:noFill/>
            </a:ln>
            <a:solidFill>
              <a:schemeClr val="tx1"/>
            </a:solidFill>
            <a:effectLst/>
            <a:latin typeface="Garamond" pitchFamily="18" charset="0"/>
            <a:ea typeface="ＭＳ Ｐゴシック" pitchFamily="1"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Verdana" pitchFamily="1" charset="0"/>
            <a:ea typeface="ＭＳ Ｐゴシック" pitchFamily="1" charset="-128"/>
          </a:defRPr>
        </a:defPPr>
      </a:lstStyle>
    </a:lnDef>
  </a:objectDefaults>
  <a:extraClrSchemeLst>
    <a:extraClrScheme>
      <a:clrScheme name="Larissa-Design 1">
        <a:dk1>
          <a:srgbClr val="3C3737"/>
        </a:dk1>
        <a:lt1>
          <a:srgbClr val="FFFFFF"/>
        </a:lt1>
        <a:dk2>
          <a:srgbClr val="C60C30"/>
        </a:dk2>
        <a:lt2>
          <a:srgbClr val="B7B1A9"/>
        </a:lt2>
        <a:accent1>
          <a:srgbClr val="861D25"/>
        </a:accent1>
        <a:accent2>
          <a:srgbClr val="103B66"/>
        </a:accent2>
        <a:accent3>
          <a:srgbClr val="FFFFFF"/>
        </a:accent3>
        <a:accent4>
          <a:srgbClr val="322D2D"/>
        </a:accent4>
        <a:accent5>
          <a:srgbClr val="C3ABAC"/>
        </a:accent5>
        <a:accent6>
          <a:srgbClr val="0D355C"/>
        </a:accent6>
        <a:hlink>
          <a:srgbClr val="185A24"/>
        </a:hlink>
        <a:folHlink>
          <a:srgbClr val="392047"/>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Lariss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1818</Words>
  <Application>Microsoft Office PowerPoint</Application>
  <PresentationFormat>Breitbild</PresentationFormat>
  <Paragraphs>253</Paragraphs>
  <Slides>30</Slides>
  <Notes>14</Notes>
  <HiddenSlides>0</HiddenSlides>
  <MMClips>0</MMClips>
  <ScaleCrop>false</ScaleCrop>
  <HeadingPairs>
    <vt:vector size="6" baseType="variant">
      <vt:variant>
        <vt:lpstr>Verwendete Schriftarten</vt:lpstr>
      </vt:variant>
      <vt:variant>
        <vt:i4>10</vt:i4>
      </vt:variant>
      <vt:variant>
        <vt:lpstr>Design</vt:lpstr>
      </vt:variant>
      <vt:variant>
        <vt:i4>2</vt:i4>
      </vt:variant>
      <vt:variant>
        <vt:lpstr>Folientitel</vt:lpstr>
      </vt:variant>
      <vt:variant>
        <vt:i4>30</vt:i4>
      </vt:variant>
    </vt:vector>
  </HeadingPairs>
  <TitlesOfParts>
    <vt:vector size="42" baseType="lpstr">
      <vt:lpstr>MS PGothic</vt:lpstr>
      <vt:lpstr>MS PGothic</vt:lpstr>
      <vt:lpstr>Arial</vt:lpstr>
      <vt:lpstr>Calibri</vt:lpstr>
      <vt:lpstr>Calibri Light</vt:lpstr>
      <vt:lpstr>Garamond</vt:lpstr>
      <vt:lpstr>Symbol</vt:lpstr>
      <vt:lpstr>Times New Roman</vt:lpstr>
      <vt:lpstr>Verdana</vt:lpstr>
      <vt:lpstr>Wingdings</vt:lpstr>
      <vt:lpstr>Larissa</vt:lpstr>
      <vt:lpstr>8_1_IB_CEE_Template_e</vt:lpstr>
      <vt:lpstr>PowerPoint-Präsentation</vt:lpstr>
      <vt:lpstr>Gliederung der Vorlesung</vt:lpstr>
      <vt:lpstr>PowerPoint-Präsentation</vt:lpstr>
      <vt:lpstr>Lieben und Arbeiten</vt:lpstr>
      <vt:lpstr>4.1 Der Mensch als zoon politikon</vt:lpstr>
      <vt:lpstr>PowerPoint-Präsentation</vt:lpstr>
      <vt:lpstr>4.2 Der Mensch als Wolf: Die Sophistik, Hobbes u. Nietzsche</vt:lpstr>
      <vt:lpstr>4.2 Der Mensch als Wolf: Die Sophistik, Hobbes u. Nietzsche</vt:lpstr>
      <vt:lpstr>PowerPoint-Präsentation</vt:lpstr>
      <vt:lpstr>4.3 Eine organizistische oder eine solitäre Anthropologie?</vt:lpstr>
      <vt:lpstr>4.3 Eine organizistische oder eine solitäre Anthropologie?</vt:lpstr>
      <vt:lpstr>PowerPoint-Präsentation</vt:lpstr>
      <vt:lpstr>4.4 Eine andere Form der Argumentation: Die Stoiker</vt:lpstr>
      <vt:lpstr>Die Oikeiosis-Lehre</vt:lpstr>
      <vt:lpstr>PowerPoint-Präsentation</vt:lpstr>
      <vt:lpstr>4.5 Die drei Arten der Freundschaft</vt:lpstr>
      <vt:lpstr>4.5 Die drei Arten der Freundschaft</vt:lpstr>
      <vt:lpstr>PowerPoint-Präsentation</vt:lpstr>
      <vt:lpstr>4.6 Kritik am Emotivismus</vt:lpstr>
      <vt:lpstr>4.6 Kritik am Emotivismus</vt:lpstr>
      <vt:lpstr>PowerPoint-Präsentation</vt:lpstr>
      <vt:lpstr>4.7 Kritik am Utilitarismus</vt:lpstr>
      <vt:lpstr>PowerPoint-Präsentation</vt:lpstr>
      <vt:lpstr>4.8 Das Modell der Freundschaft</vt:lpstr>
      <vt:lpstr>4.8 Das Modell der Freundschaft</vt:lpstr>
      <vt:lpstr>4.8 Das Modell der Freundschaft</vt:lpstr>
      <vt:lpstr>4.8 Das Modell der Freundschaft</vt:lpstr>
      <vt:lpstr>PowerPoint-Präsentation</vt:lpstr>
      <vt:lpstr>4.9 Misamoristen</vt:lpstr>
      <vt:lpstr>Gliederung der Vorlesung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Kilian Karger</dc:creator>
  <cp:lastModifiedBy>Kilian Karger</cp:lastModifiedBy>
  <cp:revision>1</cp:revision>
  <dcterms:created xsi:type="dcterms:W3CDTF">2014-12-10T11:03:29Z</dcterms:created>
  <dcterms:modified xsi:type="dcterms:W3CDTF">2014-12-10T11:03:49Z</dcterms:modified>
</cp:coreProperties>
</file>