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F959D-E51C-44BA-80A1-DDF214397C93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F99B6-9C42-4919-899F-5032C71062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6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2291C13-7438-3548-A867-D6BC9F469227}" type="slidenum">
              <a:rPr lang="en-US" sz="1300" b="0">
                <a:latin typeface="Arial" charset="0"/>
              </a:rPr>
              <a:pPr/>
              <a:t>1</a:t>
            </a:fld>
            <a:endParaRPr lang="en-US" sz="1300" b="0" dirty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62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31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46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32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79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2291C13-7438-3548-A867-D6BC9F469227}" type="slidenum">
              <a:rPr lang="en-US" sz="1300" b="0">
                <a:latin typeface="Arial" charset="0"/>
              </a:rPr>
              <a:pPr/>
              <a:t>44</a:t>
            </a:fld>
            <a:endParaRPr lang="en-US" sz="1300" b="0" dirty="0">
              <a:latin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78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8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47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6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04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7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14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6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15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93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26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19" indent="-28570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798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599917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036" indent="-228560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155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274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39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513" indent="-22856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B68C10-726C-3541-AD30-3FDA64BDC381}" type="slidenum">
              <a:rPr lang="en-US" sz="1300" b="0">
                <a:solidFill>
                  <a:srgbClr val="000000"/>
                </a:solidFill>
                <a:latin typeface="Arial" charset="0"/>
              </a:rPr>
              <a:pPr/>
              <a:t>27</a:t>
            </a:fld>
            <a:endParaRPr lang="en-US" sz="13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5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88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56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49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557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00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83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65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699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011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526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17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931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229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94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45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97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04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47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79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97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2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42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590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25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750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5114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489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55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37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61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917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5569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5154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43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008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173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89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34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4871"/>
            <a:ext cx="12192000" cy="495921"/>
          </a:xfrm>
        </p:spPr>
        <p:txBody>
          <a:bodyPr/>
          <a:lstStyle>
            <a:lvl1pPr algn="ctr">
              <a:defRPr sz="2533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862" y="1467657"/>
            <a:ext cx="11526657" cy="5019520"/>
          </a:xfrm>
        </p:spPr>
        <p:txBody>
          <a:bodyPr/>
          <a:lstStyle>
            <a:lvl1pPr>
              <a:buFont typeface="Arial" pitchFamily="34" charset="0"/>
              <a:buChar char="•"/>
              <a:defRPr sz="2533"/>
            </a:lvl1pPr>
            <a:lvl3pPr marL="1265522" indent="-226744">
              <a:defRPr lang="de-DE" sz="2252" dirty="0" smtClean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3pPr>
            <a:lvl4pPr marL="2138988" indent="-230095">
              <a:defRPr/>
            </a:lvl4pPr>
            <a:lvl5pPr marL="2838208" indent="-230095"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marL="782993" lvl="2" indent="-321686" algn="l" defTabSz="914795" rtl="0" eaLnBrk="1" fontAlgn="base" hangingPunct="1">
              <a:spcBef>
                <a:spcPct val="20000"/>
              </a:spcBef>
              <a:spcAft>
                <a:spcPct val="0"/>
              </a:spcAft>
              <a:buFont typeface="Symbol" charset="0"/>
              <a:buChar char="-"/>
            </a:pPr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446539" y="911422"/>
            <a:ext cx="8680716" cy="469114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533" b="1" u="sng" kern="1200" dirty="0">
                <a:solidFill>
                  <a:srgbClr val="000000"/>
                </a:solidFill>
                <a:latin typeface="Garamond" charset="0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12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19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42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23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91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3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E211-80C7-47C5-B319-1DA5DCCF508D}" type="datetimeFigureOut">
              <a:rPr lang="de-DE" smtClean="0"/>
              <a:t>27.11.2014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5AD7-6421-4FD6-B893-19539A6907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95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6" descr="C:\Users\Johannes\Desktop\Hochschul-Gelb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18" y="265831"/>
            <a:ext cx="2889519" cy="5978970"/>
          </a:xfrm>
          <a:prstGeom prst="rect">
            <a:avLst/>
          </a:prstGeom>
          <a:noFill/>
          <a:ln>
            <a:noFill/>
          </a:ln>
          <a:effectLst>
            <a:outerShdw blurRad="63500" dist="508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835" y="208868"/>
            <a:ext cx="2676184" cy="1142627"/>
          </a:xfrm>
        </p:spPr>
        <p:txBody>
          <a:bodyPr/>
          <a:lstStyle/>
          <a:p>
            <a:pPr eaLnBrk="1" hangingPunct="1"/>
            <a:r>
              <a:rPr lang="de-DE" dirty="0">
                <a:latin typeface="Arial" charset="0"/>
                <a:ea typeface="MS PGothic" charset="0"/>
                <a:cs typeface="Arial" charset="0"/>
              </a:rPr>
              <a:t>Gliederung der Vorlesung</a:t>
            </a:r>
          </a:p>
        </p:txBody>
      </p:sp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794209" y="308275"/>
            <a:ext cx="5701969" cy="6107418"/>
          </a:xfrm>
        </p:spPr>
        <p:txBody>
          <a:bodyPr/>
          <a:lstStyle/>
          <a:p>
            <a:pPr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Wissenschaftstheoretische Grundlegung: Der Status der philosophischen Anthropologie als Wissenschaft. Möglichkeiten und Grenzen. 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Die Frage nach dem letzten Ziel und den objektiven Kriterien eines gelungenen Lebens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Emotionen: Philosophische Theorien zu den Emotionen und ihrer Bedeutung für das gelungene Leben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Menschliche Beziehungen: Freundschaft und Liebe 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Arbeit zwischen Geldverdienen und Sinnstiftung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Leiden, Tod und Transzendenz</a:t>
            </a:r>
          </a:p>
          <a:p>
            <a:pPr eaLnBrk="1" hangingPunct="1">
              <a:lnSpc>
                <a:spcPct val="125000"/>
              </a:lnSpc>
              <a:buFont typeface="Verdana" charset="0"/>
              <a:buAutoNum type="arabicPeriod"/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7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5 -0.0215 0.0039 -0.04283 -0.0254 -0.05814 C -0.0547 -0.07345 -0.11525 -0.08273 -0.17581 -0.09202 " pathEditMode="relative" ptsTypes="aaA">
                                      <p:cBhvr>
                                        <p:cTn id="41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3.2. Körperreaktion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James: Emotion ist das Gefühl das mit der Körperveränderung 		   einhergeht: „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feeling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occur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			</a:t>
            </a:r>
            <a:r>
              <a:rPr lang="de-DE" dirty="0" err="1" smtClean="0"/>
              <a:t>emotion</a:t>
            </a:r>
            <a:r>
              <a:rPr lang="de-DE" dirty="0" smtClean="0"/>
              <a:t>“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Unterscheidung wird aufgehoben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Aber: Etwas im eigenen Körper zu fühlen bedeutet nicht zwingend 	 eine Emotion wahrnehmen</a:t>
            </a:r>
            <a:endParaRPr lang="de-DE" dirty="0"/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Körperwahrnehmung zu unspezifisch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Treffender ist es von einem Kontinuum zu sprechen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7385195" cy="469114"/>
          </a:xfrm>
        </p:spPr>
        <p:txBody>
          <a:bodyPr/>
          <a:lstStyle/>
          <a:p>
            <a:r>
              <a:rPr lang="de-DE" u="none" dirty="0" smtClean="0"/>
              <a:t>3.2.1.2</a:t>
            </a:r>
            <a:r>
              <a:rPr lang="de-DE" dirty="0" smtClean="0"/>
              <a:t> Unterscheidung von Emotion und Gefühl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064630" y="5124494"/>
            <a:ext cx="1746891" cy="4389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252" dirty="0">
                <a:solidFill>
                  <a:srgbClr val="3C3737"/>
                </a:solidFill>
                <a:latin typeface="Adobe Garamond Pro Bold" panose="02020702060506020403" pitchFamily="18" charset="0"/>
              </a:rPr>
              <a:t>Gefühl</a:t>
            </a:r>
            <a:endParaRPr lang="de-DE" sz="1407" dirty="0">
              <a:solidFill>
                <a:srgbClr val="3C3737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294474" y="5099577"/>
            <a:ext cx="1854117" cy="4389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de-DE" sz="2252" dirty="0">
                <a:solidFill>
                  <a:srgbClr val="3C3737"/>
                </a:solidFill>
                <a:latin typeface="Adobe Garamond Pro Bold" panose="02020702060506020403" pitchFamily="18" charset="0"/>
              </a:rPr>
              <a:t>Emotion</a:t>
            </a: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8586772" y="5169674"/>
            <a:ext cx="1746891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Gerade Verbindung mit Pfeil 9"/>
          <p:cNvCxnSpPr>
            <a:stCxn id="5" idx="3"/>
          </p:cNvCxnSpPr>
          <p:nvPr/>
        </p:nvCxnSpPr>
        <p:spPr bwMode="auto">
          <a:xfrm>
            <a:off x="4811521" y="5343946"/>
            <a:ext cx="2171328" cy="906423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Gerade Verbindung mit Pfeil 11"/>
          <p:cNvCxnSpPr>
            <a:endCxn id="6" idx="1"/>
          </p:cNvCxnSpPr>
          <p:nvPr/>
        </p:nvCxnSpPr>
        <p:spPr bwMode="auto">
          <a:xfrm>
            <a:off x="4813197" y="5319028"/>
            <a:ext cx="2481277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 bwMode="auto">
          <a:xfrm>
            <a:off x="3938076" y="5694751"/>
            <a:ext cx="4315849" cy="3897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de-DE" sz="2533" dirty="0">
                <a:solidFill>
                  <a:srgbClr val="3C3737"/>
                </a:solidFill>
                <a:latin typeface="Garamond" pitchFamily="18" charset="0"/>
              </a:rPr>
              <a:t>Sensibilisierung für den Körper</a:t>
            </a:r>
          </a:p>
        </p:txBody>
      </p:sp>
    </p:spTree>
    <p:extLst>
      <p:ext uri="{BB962C8B-B14F-4D97-AF65-F5344CB8AC3E}">
        <p14:creationId xmlns:p14="http://schemas.microsoft.com/office/powerpoint/2010/main" val="8962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3.2. Körperreaktion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Seit der Antike wird die Kategorisierung von Emotionen an Körperreaktionen orientiert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Emotionen werden unter die Allgemeinbegriffe ,Lust‘ und ,Schmerz‘ subsummiert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Lust subsummiert Emotionen die wir gern haben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Schmerz diejenigen die wir nicht gern haben </a:t>
            </a:r>
          </a:p>
          <a:p>
            <a:pPr marL="1038777" lvl="2" indent="0">
              <a:buNone/>
            </a:pPr>
            <a:r>
              <a:rPr lang="de-DE" dirty="0" smtClean="0">
                <a:latin typeface="Garamond" panose="02020404030301010803" pitchFamily="18" charset="0"/>
              </a:rPr>
              <a:t>   → negative Emotionen</a:t>
            </a:r>
          </a:p>
          <a:p>
            <a:pPr marL="416628" indent="-402107">
              <a:buFont typeface="Wingdings" panose="05000000000000000000" pitchFamily="2" charset="2"/>
              <a:buChar char="§"/>
            </a:pPr>
            <a:r>
              <a:rPr lang="de-DE" dirty="0" smtClean="0"/>
              <a:t>Problem: Emotionen werden von den stark körperbezogenen Begriffen Lust und Schmerz her verstanden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 Angemessene Analyse?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3.2.2 Hedonismus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98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3.2. Körperreaktion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Hedonismus: </a:t>
            </a:r>
            <a:r>
              <a:rPr lang="de-DE" dirty="0" err="1" smtClean="0"/>
              <a:t>gr.</a:t>
            </a:r>
            <a:r>
              <a:rPr lang="de-DE" i="1" dirty="0" smtClean="0"/>
              <a:t> </a:t>
            </a:r>
            <a:r>
              <a:rPr lang="de-DE" i="1" dirty="0" err="1" smtClean="0"/>
              <a:t>hedonē</a:t>
            </a:r>
            <a:r>
              <a:rPr lang="de-DE" i="1" dirty="0" smtClean="0"/>
              <a:t>  </a:t>
            </a:r>
            <a:r>
              <a:rPr lang="de-DE" dirty="0" smtClean="0"/>
              <a:t>(,Lust‘)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Grundthese: Menschen sollen sich so verhalten, dass sie Lust anstreben und Schmerzen meiden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 letztes und oberstes Ziel im menschlichen Leben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533" dirty="0"/>
              <a:t>Was ist unter Lust zu verstehen?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Lust darf nicht nur als Körperempfindung verstanden werden, wenn man einen Hedonismus vertreten möchte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 Erweiterter Begriff der Lust: umfasst auch Phänomene wie    menschliche Beziehungen, sinnvolles </a:t>
            </a:r>
            <a:r>
              <a:rPr lang="de-DE" dirty="0" err="1" smtClean="0"/>
              <a:t>Tätigsein</a:t>
            </a:r>
            <a:r>
              <a:rPr lang="de-DE" dirty="0" smtClean="0"/>
              <a:t>, Bildung usw.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Aber: Ist es sinnvoll dann noch von Hedonismus sprechen?</a:t>
            </a:r>
          </a:p>
          <a:p>
            <a:pPr lvl="2">
              <a:buFont typeface="Garamond" panose="02020404030301010803" pitchFamily="18" charset="0"/>
              <a:buChar char="→"/>
            </a:pP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sz="3096" dirty="0"/>
          </a:p>
          <a:p>
            <a:pPr lvl="1">
              <a:buFont typeface="Garamond" panose="02020404030301010803" pitchFamily="18" charset="0"/>
              <a:buChar char="→"/>
            </a:pPr>
            <a:endParaRPr lang="de-DE" sz="2252" dirty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313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3.2. Körperreaktion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Beispiel Aristoteles:</a:t>
            </a:r>
          </a:p>
          <a:p>
            <a:pPr marL="1060000" lvl="2" indent="-35743">
              <a:buNone/>
            </a:pPr>
            <a:r>
              <a:rPr lang="de-DE" sz="1970" dirty="0"/>
              <a:t>„Auch sind sie (die alten Menschen) feige und fürchten alles im voraus; denn sie befinden sich im entgegengesetzten Zustand wie die Jungen; sie sind nämlich erkaltet; die (jungen aber sind erhitzt, so dass das Alter der Feigheit den Weg bereitet; auch nämlich ist die Furcht eine gewisse Erkaltung“ (</a:t>
            </a:r>
            <a:r>
              <a:rPr lang="de-DE" sz="1970" i="1" dirty="0"/>
              <a:t>Rh</a:t>
            </a:r>
            <a:r>
              <a:rPr lang="de-DE" sz="1970" dirty="0"/>
              <a:t>. 1389b29-32)</a:t>
            </a:r>
          </a:p>
          <a:p>
            <a:pPr marL="1440885" lvl="2" indent="-402107">
              <a:buFont typeface="Wingdings" panose="05000000000000000000" pitchFamily="2" charset="2"/>
              <a:buChar char="§"/>
            </a:pPr>
            <a:r>
              <a:rPr lang="de-DE" dirty="0" smtClean="0"/>
              <a:t>Der Körper erkaltet bei Furcht und erhitzt sich beim Zorn</a:t>
            </a:r>
          </a:p>
          <a:p>
            <a:pPr marL="1440885" lvl="2" indent="-402107">
              <a:buFont typeface="Wingdings" panose="05000000000000000000" pitchFamily="2" charset="2"/>
              <a:buChar char="§"/>
            </a:pPr>
            <a:r>
              <a:rPr lang="de-DE" dirty="0" smtClean="0"/>
              <a:t>Mit zunehmendem Alter wird er Körper von Natur aus kälter</a:t>
            </a:r>
          </a:p>
          <a:p>
            <a:pPr marL="1440885" lvl="2" indent="-402107">
              <a:buFont typeface="Garamond" panose="02020404030301010803" pitchFamily="18" charset="0"/>
              <a:buChar char="→"/>
            </a:pPr>
            <a:r>
              <a:rPr lang="de-DE" dirty="0" smtClean="0"/>
              <a:t>Dem Erhitzen zugeordnete Emotionen treten im Alter weniger intensiv oder gar nicht mehr auf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8813759" cy="46911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74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36951" y="257343"/>
            <a:ext cx="8451936" cy="266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6645" tIns="75987" rIns="0" bIns="0" numCol="1" anchor="t" anchorCtr="0" compatLnSpc="1">
            <a:prstTxWarp prst="textNoShape">
              <a:avLst/>
            </a:prstTxWarp>
          </a:bodyPr>
          <a:lstStyle/>
          <a:p>
            <a:pPr defTabSz="914795">
              <a:tabLst>
                <a:tab pos="2274141" algn="l"/>
              </a:tabLst>
              <a:defRPr/>
            </a:pPr>
            <a:r>
              <a:rPr lang="de-DE" sz="4222" kern="0" dirty="0">
                <a:solidFill>
                  <a:srgbClr val="3C3737"/>
                </a:solidFill>
                <a:latin typeface="Garamond" pitchFamily="18" charset="0"/>
                <a:cs typeface="Arial" charset="0"/>
              </a:rPr>
              <a:t>3. Emotionen: Philosophische Theorien zu den Emotionen und ihrer Bedeutung für das gelungene Leben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93056" y="3253050"/>
            <a:ext cx="8201047" cy="388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3.1 	Emotionen als Thema der Philosophie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3.2 	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3.3. 	</a:t>
            </a:r>
            <a:r>
              <a:rPr lang="de-DE" sz="2814" b="0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3.4 	Das Objekt der Emotion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3.5. 	Können wir uns auf unsere Emotionen verlassen?</a:t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899821" y="2449128"/>
            <a:ext cx="4392359" cy="198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algn="ctr" eaLnBrk="1" hangingPunct="1">
              <a:lnSpc>
                <a:spcPct val="125000"/>
              </a:lnSpc>
            </a:pPr>
            <a:r>
              <a:rPr lang="de-DE" sz="4222" dirty="0">
                <a:solidFill>
                  <a:srgbClr val="000000"/>
                </a:solidFill>
                <a:latin typeface="Garamond" pitchFamily="18" charset="0"/>
              </a:rPr>
              <a:t>3.3 </a:t>
            </a:r>
            <a:r>
              <a:rPr lang="de-DE" sz="4222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3.3 </a:t>
            </a:r>
            <a:r>
              <a:rPr lang="de-DE" dirty="0" err="1" smtClean="0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Einwände gegen die Theorie von William James:</a:t>
            </a:r>
          </a:p>
          <a:p>
            <a:pPr marL="376417" indent="-361897">
              <a:buFont typeface="+mj-lt"/>
              <a:buAutoNum type="arabicPeriod"/>
            </a:pPr>
            <a:r>
              <a:rPr lang="de-DE" dirty="0" smtClean="0"/>
              <a:t>Begriffliche Unklarheit zwischen Emotion und Gefühl</a:t>
            </a:r>
          </a:p>
          <a:p>
            <a:pPr marL="376417" indent="-361897">
              <a:buFont typeface="+mj-lt"/>
              <a:buAutoNum type="arabicPeriod"/>
            </a:pPr>
            <a:r>
              <a:rPr lang="de-DE" dirty="0" smtClean="0"/>
              <a:t>Wahrnehmung von Körperzuständen ist nicht notwendig mit Emotionen verbunden </a:t>
            </a:r>
          </a:p>
          <a:p>
            <a:pPr marL="376417" indent="-361897">
              <a:buFont typeface="+mj-lt"/>
              <a:buAutoNum type="arabicPeriod"/>
            </a:pPr>
            <a:r>
              <a:rPr lang="de-DE" dirty="0" smtClean="0"/>
              <a:t>Körperempfindungen </a:t>
            </a:r>
            <a:r>
              <a:rPr lang="de-DE" dirty="0" err="1" smtClean="0"/>
              <a:t>individuieren</a:t>
            </a:r>
            <a:r>
              <a:rPr lang="de-DE" dirty="0" smtClean="0"/>
              <a:t> keine Emotionen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Es gibt keine eindeutigen Körperreaktionen die den jeweiligen Emotionen zugeordnet sind (z.B. Wut und Zorn fühlen sich gleich an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Sensibilität und Introspektion helfen nicht weiter</a:t>
            </a:r>
          </a:p>
          <a:p>
            <a:pPr marL="416628" indent="-402107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1400674" lvl="2" indent="-361897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3.3.1 Auf dem Weg zum </a:t>
            </a:r>
            <a:r>
              <a:rPr lang="de-DE" dirty="0" err="1" smtClean="0"/>
              <a:t>Kognitivismus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36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Kennys These: Emotionen sind intentional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Eine Emotion wird nicht durch eine bestimmte Körperempfindung </a:t>
            </a:r>
            <a:r>
              <a:rPr lang="de-DE" dirty="0" err="1" smtClean="0"/>
              <a:t>individuiert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Emotionen sind intentional, d.h. sind auf ein Objekt in der Welt bezogen</a:t>
            </a:r>
            <a:endParaRPr lang="de-DE" u="sng" dirty="0" smtClean="0"/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 smtClean="0"/>
              <a:t> Emotionen sagen etwas über die Welt aus, bzw. darüber wie wir selbst die Welt erleben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Emotionen sind keine irrationalen Reaktionen sondern haben einen rationalen Kern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7936643" cy="469114"/>
          </a:xfrm>
        </p:spPr>
        <p:txBody>
          <a:bodyPr>
            <a:normAutofit fontScale="92500"/>
          </a:bodyPr>
          <a:lstStyle/>
          <a:p>
            <a:r>
              <a:rPr lang="de-DE" u="none" dirty="0" smtClean="0"/>
              <a:t>3.3.2 </a:t>
            </a:r>
            <a:r>
              <a:rPr lang="de-DE" dirty="0"/>
              <a:t>Anthony Kenny: </a:t>
            </a:r>
            <a:r>
              <a:rPr lang="de-DE" i="1" dirty="0"/>
              <a:t>„Action, Emotion </a:t>
            </a:r>
            <a:r>
              <a:rPr lang="de-DE" i="1" dirty="0" err="1"/>
              <a:t>and</a:t>
            </a:r>
            <a:r>
              <a:rPr lang="de-DE" i="1" dirty="0"/>
              <a:t> Will“ </a:t>
            </a:r>
            <a:r>
              <a:rPr lang="de-DE" dirty="0"/>
              <a:t>(1963)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18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Das gelungene Leben ist ein Leben in der </a:t>
            </a:r>
            <a:r>
              <a:rPr lang="de-DE" i="1" dirty="0" smtClean="0"/>
              <a:t>a-</a:t>
            </a:r>
            <a:r>
              <a:rPr lang="de-DE" i="1" dirty="0" err="1" smtClean="0"/>
              <a:t>patheia</a:t>
            </a:r>
            <a:endParaRPr lang="de-DE" i="1" dirty="0" smtClean="0"/>
          </a:p>
          <a:p>
            <a:pPr lvl="2">
              <a:buFont typeface="Wingdings" pitchFamily="2" charset="2"/>
              <a:buChar char="§"/>
            </a:pPr>
            <a:r>
              <a:rPr lang="de-DE" i="1" dirty="0" smtClean="0"/>
              <a:t>a</a:t>
            </a:r>
            <a:r>
              <a:rPr lang="de-DE" dirty="0" smtClean="0"/>
              <a:t> (als Alpha </a:t>
            </a:r>
            <a:r>
              <a:rPr lang="de-DE" dirty="0" err="1" smtClean="0"/>
              <a:t>Privativum</a:t>
            </a:r>
            <a:r>
              <a:rPr lang="de-DE" dirty="0" smtClean="0"/>
              <a:t>) verneint das Wort </a:t>
            </a:r>
            <a:r>
              <a:rPr lang="de-DE" i="1" dirty="0" smtClean="0"/>
              <a:t>Pathos</a:t>
            </a:r>
            <a:r>
              <a:rPr lang="de-DE" dirty="0" smtClean="0"/>
              <a:t> (Emotion)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 smtClean="0"/>
              <a:t>Bedeutet somit: keine Emotionen zu haben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Der Weise in der stoischen Philosophie ist derjenige, der ein gelungenes Leben lebt.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Der Weise</a:t>
            </a:r>
          </a:p>
          <a:p>
            <a:pPr marL="1525775" lvl="2" indent="-501518">
              <a:buFont typeface="Wingdings" panose="05000000000000000000" pitchFamily="2" charset="2"/>
              <a:buChar char="§"/>
            </a:pPr>
            <a:r>
              <a:rPr lang="de-DE" dirty="0"/>
              <a:t>Hat keine Emotionen</a:t>
            </a:r>
          </a:p>
          <a:p>
            <a:pPr marL="1525775" lvl="2" indent="-501518">
              <a:buFont typeface="Wingdings" panose="05000000000000000000" pitchFamily="2" charset="2"/>
              <a:buChar char="§"/>
            </a:pPr>
            <a:r>
              <a:rPr lang="de-DE" dirty="0"/>
              <a:t>Hat keine </a:t>
            </a:r>
            <a:r>
              <a:rPr lang="de-DE" dirty="0" smtClean="0"/>
              <a:t>Meinungen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3.3.3 Die Stoiker über Emotionen</a:t>
            </a:r>
            <a:endParaRPr dirty="0" smtClean="0"/>
          </a:p>
          <a:p>
            <a:pPr>
              <a:buFontTx/>
              <a:buChar char="-"/>
            </a:pPr>
            <a:endParaRPr sz="1970" b="0" i="1" u="none" dirty="0"/>
          </a:p>
        </p:txBody>
      </p:sp>
    </p:spTree>
    <p:extLst>
      <p:ext uri="{BB962C8B-B14F-4D97-AF65-F5344CB8AC3E}">
        <p14:creationId xmlns:p14="http://schemas.microsoft.com/office/powerpoint/2010/main" val="307605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Unterschied zwischen: </a:t>
            </a:r>
            <a:r>
              <a:rPr lang="de-DE" i="1" dirty="0" smtClean="0"/>
              <a:t>'a meint, dass p'</a:t>
            </a:r>
            <a:r>
              <a:rPr lang="de-DE" dirty="0" smtClean="0"/>
              <a:t> und </a:t>
            </a:r>
            <a:r>
              <a:rPr lang="de-DE" i="1" dirty="0" smtClean="0"/>
              <a:t>'a weiß, dass p'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Betrifft nicht nur handlungsleitende Propositionen, sondern alle möglichen Propositionen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u="sng" dirty="0" smtClean="0"/>
              <a:t>Aktives</a:t>
            </a:r>
            <a:r>
              <a:rPr lang="de-DE" dirty="0" smtClean="0"/>
              <a:t> Aufnehmen von Propositionen in das Bewusstsein durch Akt der Zustimmung (nur wahre Propositionen) oder Zurückweisung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Kohärenz des Bewusstseinszustandes durch Gesamtnetz wahrer, </a:t>
            </a:r>
            <a:r>
              <a:rPr lang="de-DE" dirty="0" err="1" smtClean="0"/>
              <a:t>gewusster</a:t>
            </a:r>
            <a:r>
              <a:rPr lang="de-DE" dirty="0" smtClean="0"/>
              <a:t> Propositionen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Erst wenn die Kohärenz der Propositionen erreicht ist, ist das gelungene Leben </a:t>
            </a:r>
            <a:r>
              <a:rPr lang="de-DE" dirty="0" smtClean="0"/>
              <a:t>des Weisen erreicht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u="none" dirty="0" smtClean="0"/>
              <a:t>3.3.3.1 	</a:t>
            </a:r>
            <a:r>
              <a:rPr lang="de-DE" dirty="0" smtClean="0"/>
              <a:t>Wissen und Meinung</a:t>
            </a:r>
          </a:p>
          <a:p>
            <a:pPr>
              <a:buFontTx/>
              <a:buChar char="-"/>
            </a:pPr>
            <a:endParaRPr lang="de-DE" sz="1970" b="0" i="1" u="none" dirty="0"/>
          </a:p>
        </p:txBody>
      </p:sp>
    </p:spTree>
    <p:extLst>
      <p:ext uri="{BB962C8B-B14F-4D97-AF65-F5344CB8AC3E}">
        <p14:creationId xmlns:p14="http://schemas.microsoft.com/office/powerpoint/2010/main" val="24139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36951" y="257343"/>
            <a:ext cx="8451936" cy="266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6645" tIns="75987" rIns="0" bIns="0" numCol="1" anchor="t" anchorCtr="0" compatLnSpc="1">
            <a:prstTxWarp prst="textNoShape">
              <a:avLst/>
            </a:prstTxWarp>
          </a:bodyPr>
          <a:lstStyle/>
          <a:p>
            <a:pPr defTabSz="914795">
              <a:tabLst>
                <a:tab pos="2274141" algn="l"/>
              </a:tabLst>
              <a:defRPr/>
            </a:pPr>
            <a:r>
              <a:rPr lang="de-DE" sz="4222" kern="0" dirty="0">
                <a:solidFill>
                  <a:srgbClr val="3C3737"/>
                </a:solidFill>
                <a:latin typeface="Garamond" pitchFamily="18" charset="0"/>
                <a:cs typeface="Arial" charset="0"/>
              </a:rPr>
              <a:t>3. Emotionen: Philosophische Theorien zu den Emotionen und ihrer Bedeutung für das gelungene Leben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93056" y="3253050"/>
            <a:ext cx="8201047" cy="388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3.1 	Emotionen als Thema der Philosophie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3.2 	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3.3. 	</a:t>
            </a:r>
            <a:r>
              <a:rPr lang="de-DE" sz="2814" b="0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3.4 	Das Objekt der Emotion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3.5. 	Können wir uns auf unsere Emotionen verlassen?</a:t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Proposition + Werturteil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Tugend ist notwendige und hinreichende Bedingung für das gelungene Leben und besteht im Wissen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Wissen ist die einzige Tugend. Alles andere ist zwar nützlich oder nicht nützlich, aber indifferent hinsichtlich des gelungenen Lebens.</a:t>
            </a:r>
          </a:p>
          <a:p>
            <a:pPr>
              <a:buFont typeface="Garamond" panose="02020404030301010803" pitchFamily="18" charset="0"/>
              <a:buChar char="→"/>
            </a:pPr>
            <a:r>
              <a:rPr lang="de-DE" dirty="0" smtClean="0"/>
              <a:t>Jedes Werturteil, das in Emotionen mit hineinspielt, ist falsch (Ausnahme: Das Urteil darüber, dass die Tugend gut ist und die daraus entstehende Freude).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3.3.3.2 </a:t>
            </a:r>
            <a:r>
              <a:rPr lang="de-DE" dirty="0"/>
              <a:t>E</a:t>
            </a:r>
            <a:r>
              <a:rPr lang="de-DE" dirty="0" smtClean="0"/>
              <a:t>motion und Werturteil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31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Ansatz bei der Intentionalität der Emotion reicht nicht aus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Ansatz beim Werturteil ist notwendig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z.B. jede Furcht ist auf etwas bezogen (Intentionalität) und mit der Auffassung verbunden, dass das was wir fürchten schlecht für uns ist (Werturteil)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Stoiker: Werturteil ist falsch 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sz="2392" dirty="0">
                <a:solidFill>
                  <a:schemeClr val="tx1"/>
                </a:solidFill>
              </a:rPr>
              <a:t> </a:t>
            </a:r>
            <a:r>
              <a:rPr lang="de-DE" sz="2392" dirty="0">
                <a:solidFill>
                  <a:schemeClr val="tx1"/>
                </a:solidFill>
              </a:rPr>
              <a:t>Furcht ist unbegründet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sz="2392" dirty="0">
                <a:solidFill>
                  <a:schemeClr val="tx1"/>
                </a:solidFill>
              </a:rPr>
              <a:t> Emotion verschwindet</a:t>
            </a:r>
          </a:p>
          <a:p>
            <a:pPr marL="300463" lvl="1" indent="-321686">
              <a:buFont typeface="Wingdings" panose="05000000000000000000" pitchFamily="2" charset="2"/>
              <a:buChar char="§"/>
            </a:pPr>
            <a:r>
              <a:rPr lang="de-DE" sz="2533" dirty="0"/>
              <a:t>Jeder ist für seine Emotionen selbst verantwortlich</a:t>
            </a:r>
            <a:endParaRPr lang="de-DE" sz="2533" dirty="0"/>
          </a:p>
          <a:p>
            <a:pPr marL="1038777" lvl="2" indent="0">
              <a:buNone/>
            </a:pPr>
            <a:endParaRPr lang="de-DE" sz="2392" dirty="0">
              <a:solidFill>
                <a:schemeClr val="tx1"/>
              </a:solidFill>
            </a:endParaRPr>
          </a:p>
          <a:p>
            <a:pPr lvl="2">
              <a:buFont typeface="Garamond" panose="02020404030301010803" pitchFamily="18" charset="0"/>
              <a:buChar char="→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Therapeutischer Ansatz der Stoiker: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70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7773889" cy="469114"/>
          </a:xfrm>
        </p:spPr>
        <p:txBody>
          <a:bodyPr/>
          <a:lstStyle/>
          <a:p>
            <a:r>
              <a:rPr lang="de-DE" dirty="0" smtClean="0"/>
              <a:t>3.3.3.3 Das Werturteil</a:t>
            </a:r>
            <a:endParaRPr lang="de-DE" dirty="0"/>
          </a:p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Thomas von Aquin (1225-1274): </a:t>
            </a:r>
            <a:r>
              <a:rPr lang="de-DE" i="1" dirty="0"/>
              <a:t>„De </a:t>
            </a:r>
            <a:r>
              <a:rPr lang="de-DE" i="1" dirty="0" err="1"/>
              <a:t>passionibus</a:t>
            </a:r>
            <a:r>
              <a:rPr lang="de-DE" i="1" dirty="0" smtClean="0"/>
              <a:t>“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Emotionen beziehen sich nie auf ein Übel sondern immer auf ein Gut bzw. etwas Gutes (auch die sog. „negativen“ Emotionen!)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 Grund: </a:t>
            </a:r>
            <a:r>
              <a:rPr lang="de-DE" dirty="0" err="1" smtClean="0"/>
              <a:t>ontolog</a:t>
            </a:r>
            <a:r>
              <a:rPr lang="de-DE" dirty="0" smtClean="0"/>
              <a:t>. These:</a:t>
            </a:r>
            <a:r>
              <a:rPr lang="de-DE" dirty="0"/>
              <a:t> </a:t>
            </a:r>
            <a:r>
              <a:rPr lang="de-DE" dirty="0" smtClean="0"/>
              <a:t>Das Übel/Böse existiert nicht als eigene 			       Wirklichkeit, sondern nur als Mangel an 			       Gutem</a:t>
            </a:r>
          </a:p>
          <a:p>
            <a:pPr marL="0" indent="0">
              <a:buNone/>
            </a:pPr>
            <a:r>
              <a:rPr lang="de-DE" i="1" dirty="0" smtClean="0"/>
              <a:t>→ </a:t>
            </a:r>
            <a:r>
              <a:rPr lang="de-DE" dirty="0" smtClean="0"/>
              <a:t>Streben nach dem Guten, die Liebe, ist die eigentliche Emotion</a:t>
            </a:r>
          </a:p>
          <a:p>
            <a:pPr marL="0" indent="0">
              <a:buNone/>
            </a:pPr>
            <a:r>
              <a:rPr lang="de-DE" i="1" dirty="0" smtClean="0"/>
              <a:t>→ </a:t>
            </a:r>
            <a:r>
              <a:rPr lang="de-DE" dirty="0" smtClean="0"/>
              <a:t>Abneigung gegenüber dem Übel nur sekundäres Phänomen</a:t>
            </a:r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282819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In jedem Übel das ich fürchte zeigt sich meine Auffassung vom gelungenen Leben, bzw. welches Gut ich schützen möchte</a:t>
            </a:r>
          </a:p>
          <a:p>
            <a:pPr>
              <a:buFont typeface="Garamond" panose="02020404030301010803" pitchFamily="18" charset="0"/>
              <a:buChar char="→"/>
            </a:pPr>
            <a:r>
              <a:rPr lang="de-DE" dirty="0"/>
              <a:t> N</a:t>
            </a:r>
            <a:r>
              <a:rPr lang="de-DE" dirty="0" smtClean="0"/>
              <a:t>egative Emotionen zeigen was uns im Leben wichtig ist</a:t>
            </a:r>
          </a:p>
          <a:p>
            <a:pPr>
              <a:buFont typeface="Garamond" panose="02020404030301010803" pitchFamily="18" charset="0"/>
              <a:buChar char="→"/>
            </a:pPr>
            <a:r>
              <a:rPr lang="de-DE" dirty="0" smtClean="0"/>
              <a:t> Es ist wichtig, das Gut zu kennen, das die negative Emotion schützen soll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8216197" cy="469114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Priorität des Guten vor dem Übel in Bezug auf Emotionen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26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Kontemporärer Ansatz: Kognitiv-reduktive Analyse der Emotionen beim Martha Nussbaums </a:t>
            </a:r>
            <a:r>
              <a:rPr lang="de-DE" i="1" dirty="0" err="1" smtClean="0"/>
              <a:t>Upheavels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Thought</a:t>
            </a:r>
            <a:r>
              <a:rPr lang="de-DE" i="1" dirty="0" smtClean="0"/>
              <a:t>, The </a:t>
            </a:r>
            <a:r>
              <a:rPr lang="de-DE" i="1" dirty="0" err="1" smtClean="0"/>
              <a:t>Intelligence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Emotion, </a:t>
            </a:r>
            <a:r>
              <a:rPr lang="de-DE" dirty="0"/>
              <a:t>(</a:t>
            </a:r>
            <a:r>
              <a:rPr lang="de-DE" dirty="0" smtClean="0"/>
              <a:t>2003)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Emotionen sind Urteile (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judgements</a:t>
            </a:r>
            <a:r>
              <a:rPr lang="de-DE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Nicht die Körperreaktionen, sondern die Urteile </a:t>
            </a:r>
            <a:r>
              <a:rPr lang="de-DE" dirty="0" err="1" smtClean="0"/>
              <a:t>individuieren</a:t>
            </a:r>
            <a:r>
              <a:rPr lang="de-DE" dirty="0" smtClean="0"/>
              <a:t> Emotionen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Kritik von Eva Weber-</a:t>
            </a:r>
            <a:r>
              <a:rPr lang="de-DE" dirty="0" err="1" smtClean="0"/>
              <a:t>Guskar</a:t>
            </a:r>
            <a:r>
              <a:rPr lang="de-DE" dirty="0" smtClean="0"/>
              <a:t>: Die Klarheit der Gefühle, Berlin New York, 2009.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Emotionen sind heftig und persönlich, Urteile neutral</a:t>
            </a:r>
          </a:p>
          <a:p>
            <a:pPr marL="498166" indent="-498166">
              <a:buFont typeface="Wingdings" pitchFamily="2" charset="2"/>
              <a:buChar char="Ø"/>
            </a:pPr>
            <a:endParaRPr lang="de-DE" dirty="0" smtClean="0"/>
          </a:p>
          <a:p>
            <a:pPr marL="498166" indent="-498166">
              <a:buFont typeface="Wingdings" pitchFamily="2" charset="2"/>
              <a:buChar char="Ø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 smtClean="0"/>
              <a:t>3.3.3.4 Moderne </a:t>
            </a:r>
            <a:r>
              <a:rPr lang="de-DE" dirty="0" err="1" smtClean="0"/>
              <a:t>Kognitivisten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88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3.3 </a:t>
            </a:r>
            <a:r>
              <a:rPr lang="de-DE" dirty="0" err="1"/>
              <a:t>Kognitivismus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Nussbaum: Urteil als spezifischer kognitiver Aspekt für die Emotion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Wahrheit des Urteils betrifft das eigene Leben (vgl. den </a:t>
            </a:r>
            <a:r>
              <a:rPr lang="de-DE" dirty="0" err="1" smtClean="0"/>
              <a:t>eudaimonistischen</a:t>
            </a:r>
            <a:r>
              <a:rPr lang="de-DE" dirty="0" smtClean="0"/>
              <a:t> Aspekt der Stoiker).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Weber-</a:t>
            </a:r>
            <a:r>
              <a:rPr lang="de-DE" dirty="0" err="1" smtClean="0"/>
              <a:t>Guskar</a:t>
            </a:r>
            <a:r>
              <a:rPr lang="de-DE" dirty="0" smtClean="0"/>
              <a:t>: kleine Kinder sind nicht in der Lage komplexe Urteile zu fällen haben aber auch Emotionen!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Nussbaum: Urteile sind prinzipiell nicht an Sprache gebunden.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Aber: Was soll dann noch der Begriff des ‚Urteils‘?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Ergebnis: Emotionen sind: </a:t>
            </a:r>
            <a:br>
              <a:rPr lang="de-DE" dirty="0" smtClean="0"/>
            </a:br>
            <a:r>
              <a:rPr lang="de-DE" b="1" dirty="0" smtClean="0"/>
              <a:t>Sachverhalt</a:t>
            </a:r>
            <a:r>
              <a:rPr lang="de-DE" dirty="0" smtClean="0"/>
              <a:t> + </a:t>
            </a:r>
            <a:r>
              <a:rPr lang="de-DE" b="1" dirty="0" smtClean="0"/>
              <a:t>Werturteil</a:t>
            </a:r>
            <a:r>
              <a:rPr lang="de-DE" dirty="0" smtClean="0"/>
              <a:t> + </a:t>
            </a:r>
            <a:r>
              <a:rPr lang="de-DE" b="1" dirty="0" smtClean="0"/>
              <a:t>Körperreaktion</a:t>
            </a:r>
          </a:p>
          <a:p>
            <a:pPr marL="498166" indent="-498166">
              <a:buFont typeface="Wingdings" pitchFamily="2" charset="2"/>
              <a:buChar char="Ø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76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36951" y="257343"/>
            <a:ext cx="8451936" cy="266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6645" tIns="75987" rIns="0" bIns="0" numCol="1" anchor="t" anchorCtr="0" compatLnSpc="1">
            <a:prstTxWarp prst="textNoShape">
              <a:avLst/>
            </a:prstTxWarp>
          </a:bodyPr>
          <a:lstStyle/>
          <a:p>
            <a:pPr defTabSz="914795">
              <a:tabLst>
                <a:tab pos="2274141" algn="l"/>
              </a:tabLst>
              <a:defRPr/>
            </a:pPr>
            <a:r>
              <a:rPr lang="de-DE" sz="4222" kern="0" dirty="0">
                <a:solidFill>
                  <a:srgbClr val="3C3737"/>
                </a:solidFill>
                <a:latin typeface="Garamond" pitchFamily="18" charset="0"/>
                <a:cs typeface="Arial" charset="0"/>
              </a:rPr>
              <a:t>3. Emotionen: Philosophische Theorien zu den Emotionen und ihrer Bedeutung für das gelungene Leben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93056" y="3253050"/>
            <a:ext cx="8201047" cy="388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3.1 	Emotionen als Thema der Philosophie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3.2 	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3.3. 	</a:t>
            </a:r>
            <a:r>
              <a:rPr lang="de-DE" sz="2814" b="0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3.4 	Das Objekt der Emotion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3.5. 	Können wir uns auf unsere Emotionen verlassen?</a:t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828537" y="2449128"/>
            <a:ext cx="6534926" cy="279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algn="ctr" eaLnBrk="1" hangingPunct="1">
              <a:lnSpc>
                <a:spcPct val="125000"/>
              </a:lnSpc>
            </a:pPr>
            <a:r>
              <a:rPr lang="de-DE" sz="4222" dirty="0">
                <a:solidFill>
                  <a:srgbClr val="000000"/>
                </a:solidFill>
                <a:latin typeface="Garamond" pitchFamily="18" charset="0"/>
              </a:rPr>
              <a:t>3.4 Das Objekt der Emotion</a:t>
            </a: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3.4 Das Objekt der Emotion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Jede Emotion hat ein Objekt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Drei Arten von intentionalen Objekten:</a:t>
            </a:r>
          </a:p>
          <a:p>
            <a:pPr marL="522740" indent="-522740">
              <a:buFont typeface="+mj-lt"/>
              <a:buAutoNum type="arabicParenR"/>
            </a:pPr>
            <a:r>
              <a:rPr lang="de-DE" sz="2252" dirty="0"/>
              <a:t>Ein einzelnes Objekt, Person, Ding, Ereignis			 (z.B. ich hasse </a:t>
            </a:r>
            <a:r>
              <a:rPr lang="de-DE" sz="2252" i="1" dirty="0"/>
              <a:t>etwas/jemanden)</a:t>
            </a:r>
          </a:p>
          <a:p>
            <a:pPr marL="522740" indent="-522740">
              <a:buFont typeface="+mj-lt"/>
              <a:buAutoNum type="arabicParenR"/>
            </a:pPr>
            <a:r>
              <a:rPr lang="de-DE" sz="2252" dirty="0"/>
              <a:t>Objekt ist in einer Proposition ausgedrückt     			    (z.B. ich hoffe, </a:t>
            </a:r>
            <a:r>
              <a:rPr lang="de-DE" sz="2252" i="1" dirty="0"/>
              <a:t>dass</a:t>
            </a:r>
            <a:r>
              <a:rPr lang="de-DE" sz="2252" dirty="0"/>
              <a:t> X eintritt)</a:t>
            </a:r>
          </a:p>
          <a:p>
            <a:pPr marL="522740" indent="-522740">
              <a:buFont typeface="+mj-lt"/>
              <a:buAutoNum type="arabicParenR"/>
            </a:pPr>
            <a:r>
              <a:rPr lang="de-DE" sz="2252" dirty="0"/>
              <a:t>Eine komplexe Verbindung von Gegenständen und Eigenschaften (z.B. Ich </a:t>
            </a:r>
            <a:r>
              <a:rPr lang="de-DE" sz="2252" i="1" dirty="0"/>
              <a:t>beneide jemanden um X)</a:t>
            </a:r>
            <a:r>
              <a:rPr lang="de-DE" sz="2252" dirty="0"/>
              <a:t> </a:t>
            </a:r>
            <a:endParaRPr lang="de-DE" sz="2252" dirty="0"/>
          </a:p>
          <a:p>
            <a:pPr marL="0" indent="0">
              <a:buNone/>
            </a:pPr>
            <a:r>
              <a:rPr lang="de-DE" dirty="0" smtClean="0"/>
              <a:t>       →  je nach Emotion sind verschiedene Kombinationen möglich: Objekt ist „alles</a:t>
            </a:r>
            <a:r>
              <a:rPr lang="de-DE" dirty="0"/>
              <a:t>, von dem, auf das bezogen, mit dem, wegen dessen oder wofür ein Gefühl ist, was es ist</a:t>
            </a:r>
            <a:r>
              <a:rPr lang="de-DE" dirty="0" smtClean="0"/>
              <a:t>“ (Ronald de Sousa)</a:t>
            </a:r>
            <a:endParaRPr lang="de-DE" i="1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29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3.4 Das Objekt der Emotion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Das Objekt der Emotion ist meist bekannt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Aber: Es gibt komplexere Fälle: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Objektverschiebung: Die Emotion ist richtet sich auf ein bestimmtes Objekt, wird aber an einem anderen ausgelassen (z.B. Wut)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Emotionale Grunddispositionen: z.B. Grundunzufriedenheit und Disposition zur Aggression suchen sich wahllos ihre Objekte</a:t>
            </a:r>
          </a:p>
          <a:p>
            <a:pPr marL="0" indent="0">
              <a:buNone/>
            </a:pPr>
            <a:r>
              <a:rPr lang="de-DE" dirty="0" smtClean="0"/>
              <a:t>	→ Dispositionen sind Teil unserer selbst und prägen unser 	      alltägliches Erleben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→  Können schrittweise verändert werden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30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521581" y="2449128"/>
            <a:ext cx="9148840" cy="279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algn="ctr" eaLnBrk="1" hangingPunct="1">
              <a:lnSpc>
                <a:spcPct val="125000"/>
              </a:lnSpc>
            </a:pPr>
            <a:r>
              <a:rPr lang="de-DE" sz="4222" dirty="0">
                <a:solidFill>
                  <a:srgbClr val="000000"/>
                </a:solidFill>
                <a:latin typeface="Garamond" pitchFamily="18" charset="0"/>
              </a:rPr>
              <a:t>3.1 Emotionen als Gegenstand der Philosophie</a:t>
            </a: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3.4 Das Objekt der Emotion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Um Emotionen unterscheiden zu können sind genaue Informationen über den Kontext notwendig (z.B. Unterscheiden von Wut und Zorn)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Wir können uns in unseren Emotionen täuschen weil wir ein verzerrtes Selbstbild haben (z.B. Unterscheiden von Empörung und Neid)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2392" dirty="0"/>
              <a:t>→ Zusammenhang zwischen Selbstbild und emotionaler 		     Reaktion ist vielschichtig</a:t>
            </a:r>
          </a:p>
          <a:p>
            <a:pPr marL="0" indent="0">
              <a:buNone/>
            </a:pPr>
            <a:r>
              <a:rPr lang="de-DE" sz="2392" dirty="0"/>
              <a:t>	→ Bewusstwerden über eigene Emotionen erfordert 	  	    	     Konfrontation mit realistischem Selbstbild</a:t>
            </a:r>
          </a:p>
          <a:p>
            <a:pPr marL="0" indent="0">
              <a:buNone/>
            </a:pPr>
            <a:r>
              <a:rPr lang="de-DE" sz="2392" dirty="0"/>
              <a:t>	</a:t>
            </a:r>
            <a:r>
              <a:rPr lang="de-DE" sz="2392" dirty="0"/>
              <a:t>→ Prozess kann emotionale Reaktion und Selbstbild verändern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45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36951" y="257343"/>
            <a:ext cx="8451936" cy="266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6645" tIns="75987" rIns="0" bIns="0" numCol="1" anchor="t" anchorCtr="0" compatLnSpc="1">
            <a:prstTxWarp prst="textNoShape">
              <a:avLst/>
            </a:prstTxWarp>
          </a:bodyPr>
          <a:lstStyle/>
          <a:p>
            <a:pPr defTabSz="914795">
              <a:tabLst>
                <a:tab pos="2274141" algn="l"/>
              </a:tabLst>
              <a:defRPr/>
            </a:pPr>
            <a:r>
              <a:rPr lang="de-DE" sz="4222" kern="0" dirty="0">
                <a:solidFill>
                  <a:srgbClr val="3C3737"/>
                </a:solidFill>
                <a:latin typeface="Garamond" pitchFamily="18" charset="0"/>
                <a:cs typeface="Arial" charset="0"/>
              </a:rPr>
              <a:t>3. Emotionen: Philosophische Theorien zu den Emotionen und ihrer Bedeutung für das gelungene Leben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93056" y="3253050"/>
            <a:ext cx="8201047" cy="388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3.1 	Emotionen als Thema der Philosophie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3.2 	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3.3. 	</a:t>
            </a:r>
            <a:r>
              <a:rPr lang="de-DE" sz="2814" b="0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3.4 	Das Objekt der Emotion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3.5. 	Können wir uns auf unsere Emotionen verlassen?</a:t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521581" y="2449128"/>
            <a:ext cx="9148840" cy="279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algn="ctr" eaLnBrk="1" hangingPunct="1">
              <a:lnSpc>
                <a:spcPct val="125000"/>
              </a:lnSpc>
            </a:pPr>
            <a:r>
              <a:rPr lang="de-DE" sz="4222" dirty="0">
                <a:solidFill>
                  <a:srgbClr val="000000"/>
                </a:solidFill>
                <a:latin typeface="Garamond" pitchFamily="18" charset="0"/>
              </a:rPr>
              <a:t>3.5 Können wir uns auf unsere Emotionen verlassen?</a:t>
            </a: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Das gelungene Leben hängt vom Charakter des Menschen ab.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Jemand mit einem guten Charakter hat Emotionen, sowohl ‚positive‘ wie auch ‚negative‘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Wer einen guten Charakter hat, empfindet die richtige und adäquate Emotion (auch, wenn sie ‚negativ‘ ist)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i="1" dirty="0"/>
              <a:t>Emotionen empfinden, wann man soll, wo man soll, wem gegenüber man soll und aufgrund der richtigen Anlässe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6331185" cy="469114"/>
          </a:xfrm>
        </p:spPr>
        <p:txBody>
          <a:bodyPr/>
          <a:lstStyle/>
          <a:p>
            <a:r>
              <a:rPr lang="de-DE" dirty="0" smtClean="0"/>
              <a:t>Aristoteles über Emotionen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1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3.5 Können wir uns auf unsere Emotionen verlassen?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Der Prozess der Überzeugung</a:t>
            </a:r>
          </a:p>
          <a:p>
            <a:pPr marL="815384">
              <a:buFont typeface="Wingdings" pitchFamily="2" charset="2"/>
              <a:buChar char="§"/>
            </a:pPr>
            <a:r>
              <a:rPr lang="de-DE" sz="2392" dirty="0"/>
              <a:t>Argument</a:t>
            </a:r>
          </a:p>
          <a:p>
            <a:pPr marL="815384">
              <a:buFont typeface="Wingdings" pitchFamily="2" charset="2"/>
              <a:buChar char="§"/>
            </a:pPr>
            <a:r>
              <a:rPr lang="de-DE" sz="2392" dirty="0"/>
              <a:t>Emotionserregung</a:t>
            </a:r>
          </a:p>
          <a:p>
            <a:pPr marL="815384">
              <a:buFont typeface="Wingdings" pitchFamily="2" charset="2"/>
              <a:buChar char="§"/>
            </a:pPr>
            <a:r>
              <a:rPr lang="de-DE" sz="2392" dirty="0"/>
              <a:t>Charakter (Glaubwürdigkeit)</a:t>
            </a:r>
            <a:endParaRPr lang="de-DE" sz="2392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Emotionserregung auf zweierlei Weise: </a:t>
            </a:r>
          </a:p>
          <a:p>
            <a:pPr marL="815384">
              <a:buFont typeface="Wingdings" pitchFamily="2" charset="2"/>
              <a:buChar char="§"/>
            </a:pPr>
            <a:r>
              <a:rPr lang="de-DE" sz="2392" dirty="0"/>
              <a:t>Sachfremde </a:t>
            </a:r>
            <a:r>
              <a:rPr lang="de-DE" sz="2392" dirty="0"/>
              <a:t>Emotionen → sind abzulehnen </a:t>
            </a:r>
          </a:p>
          <a:p>
            <a:pPr marL="815384">
              <a:buFont typeface="Wingdings" pitchFamily="2" charset="2"/>
              <a:buChar char="§"/>
            </a:pPr>
            <a:r>
              <a:rPr lang="de-DE" sz="2392" dirty="0"/>
              <a:t>sach-</a:t>
            </a:r>
            <a:r>
              <a:rPr lang="de-DE" sz="2392" dirty="0"/>
              <a:t>‚interne‘ Emotionen </a:t>
            </a:r>
            <a:endParaRPr lang="de-DE" sz="2392" dirty="0"/>
          </a:p>
          <a:p>
            <a:pPr marL="574120" indent="0">
              <a:buNone/>
            </a:pPr>
            <a:r>
              <a:rPr lang="de-DE" sz="2392" dirty="0"/>
              <a:t>	→  Bestimmte </a:t>
            </a:r>
            <a:r>
              <a:rPr lang="de-DE" sz="2392" dirty="0"/>
              <a:t>Schilderung des </a:t>
            </a:r>
            <a:r>
              <a:rPr lang="de-DE" sz="2392" dirty="0"/>
              <a:t>Sachverhalts kann 			      Emotionen hervorrufen, da diese von Urteilen 		                 	      abhängen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7465614" cy="469114"/>
          </a:xfrm>
        </p:spPr>
        <p:txBody>
          <a:bodyPr/>
          <a:lstStyle/>
          <a:p>
            <a:r>
              <a:rPr lang="de-DE" dirty="0" smtClean="0"/>
              <a:t>3.5.1 Angemessene und unangemessene Emotionen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86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3.5 Können wir uns auf unsere Emotionen verlassen?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Bewertung von Emotionen (wahr/falsch, rational/irrational angemessen/unangemessen)</a:t>
            </a:r>
          </a:p>
          <a:p>
            <a:pPr marL="1016438" indent="-321686">
              <a:buFont typeface="Wingdings" panose="05000000000000000000" pitchFamily="2" charset="2"/>
              <a:buChar char="§"/>
            </a:pPr>
            <a:r>
              <a:rPr lang="de-DE" sz="2392" dirty="0"/>
              <a:t>Bsp. Zorn</a:t>
            </a:r>
            <a:r>
              <a:rPr lang="de-DE" sz="2392" i="1" dirty="0"/>
              <a:t>: Zorn ist ein mit Schmerz verbundenes Streben nach Vergeltung für eine empfundene Herabsetzung einem selbst oder einem der Seinigen gegenüber, von solchen, denen diese Herabsetzung nicht zusteht</a:t>
            </a:r>
          </a:p>
          <a:p>
            <a:pPr marL="1016438" indent="-321686">
              <a:buFont typeface="Wingdings" panose="05000000000000000000" pitchFamily="2" charset="2"/>
              <a:buChar char="§"/>
            </a:pPr>
            <a:r>
              <a:rPr lang="de-DE" sz="2392" dirty="0"/>
              <a:t>Zorn kann richtig/adäquat, irrational, unangebracht oder falsch sein, je nach dem ob die zu Grunde liegende Meinung wahr/falsch ist</a:t>
            </a:r>
            <a:endParaRPr lang="de-DE" sz="2392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Keine Unterdrückung der Emotionen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Aber: Nur derjenige, der einen guten Charakter/richtige Selbsteinschätzung hat, hat die richtigen Emotionen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Mensch mit gutem Charakter hat an den richtigen Dingen Freude und keine Freude an schlechten Dingen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Charakter hängt eng mit der emotionalen Antwort auf bestimmte Situationen zusammen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Unterschied: Tapferkeit und Handlungen ausführen, die jemand ausführen würde, der tapfer </a:t>
            </a:r>
            <a:r>
              <a:rPr lang="de-DE" dirty="0" smtClean="0"/>
              <a:t>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Tapferkeit kann anerzogen werden (Lob/Tadel)</a:t>
            </a:r>
          </a:p>
          <a:p>
            <a:pPr>
              <a:buFont typeface="Garamond" panose="02020404030301010803" pitchFamily="18" charset="0"/>
              <a:buChar char="→"/>
            </a:pPr>
            <a:r>
              <a:rPr lang="de-DE" dirty="0"/>
              <a:t> </a:t>
            </a:r>
            <a:r>
              <a:rPr lang="de-DE" dirty="0" smtClean="0"/>
              <a:t>Ziel: Die tapfere Handlung wird nicht aufgrund des Lobs vollzogen sondern weil sie richtig ist/Freude dabei empfunden wird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8813759" cy="469114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3.5.2 Emotion und Charakter: Aristoteles, </a:t>
            </a:r>
            <a:r>
              <a:rPr lang="de-DE" i="1" dirty="0"/>
              <a:t>Nikomachische Ethik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27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3.5 Können wir uns auf unsere Emotionen verlassen?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1518" indent="-500400">
              <a:buFont typeface="Wingdings" panose="05000000000000000000" pitchFamily="2" charset="2"/>
              <a:buChar char="§"/>
            </a:pPr>
            <a:r>
              <a:rPr lang="de-DE" dirty="0"/>
              <a:t>Tugendhafter Mensch: Ein Mensch im besten Zustand, d.h. jemand, der ein gelungenes Leben </a:t>
            </a:r>
            <a:r>
              <a:rPr lang="de-DE" dirty="0" smtClean="0"/>
              <a:t>lebt</a:t>
            </a:r>
            <a:endParaRPr lang="de-DE" dirty="0"/>
          </a:p>
          <a:p>
            <a:pPr marL="501518" indent="-500400">
              <a:buFont typeface="Wingdings" panose="05000000000000000000" pitchFamily="2" charset="2"/>
              <a:buChar char="§"/>
            </a:pPr>
            <a:r>
              <a:rPr lang="de-DE" dirty="0" smtClean="0"/>
              <a:t>Gelungenes Leben hängt vom Charakter eines Menschen ab, denn die Tugenden bestimmen den Charakter</a:t>
            </a:r>
          </a:p>
          <a:p>
            <a:pPr marL="501518" indent="-500400">
              <a:buFont typeface="Wingdings" panose="05000000000000000000" pitchFamily="2" charset="2"/>
              <a:buChar char="§"/>
            </a:pPr>
            <a:r>
              <a:rPr lang="de-DE" dirty="0" smtClean="0"/>
              <a:t>Tugenden haben auch Einfluss auf die Emotionen: Man geht auf richtige Art mit Emotionen um (z.B. wer mutig ist muss mit Angst umgehen können, wer selbstbeherrscht ist mit Zorn)</a:t>
            </a:r>
          </a:p>
          <a:p>
            <a:pPr marL="501518" indent="-50040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501518" indent="-500400"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7616803" cy="46911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38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Die Tugenden müssen sich von der Vernunft leiten lassen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Die tugendhafte Handlung trifft immer die Mitte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Die Mitte wird von der Vernunft bestimmt: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z.B. Mut ist die Mitte zw. Feigheit und Tollkühnheit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Sanftmut die Mitte </a:t>
            </a:r>
            <a:r>
              <a:rPr lang="de-DE" dirty="0" err="1" smtClean="0">
                <a:solidFill>
                  <a:schemeClr val="tx1"/>
                </a:solidFill>
              </a:rPr>
              <a:t>zw</a:t>
            </a:r>
            <a:r>
              <a:rPr lang="de-DE" dirty="0" smtClean="0">
                <a:solidFill>
                  <a:schemeClr val="tx1"/>
                </a:solidFill>
              </a:rPr>
              <a:t>  Jähzorn und Empfindungslosigkeit</a:t>
            </a:r>
          </a:p>
          <a:p>
            <a:pPr marL="501518" indent="-500400">
              <a:buFont typeface="Wingdings" panose="05000000000000000000" pitchFamily="2" charset="2"/>
              <a:buChar char="§"/>
            </a:pPr>
            <a:r>
              <a:rPr lang="de-DE" dirty="0"/>
              <a:t>Emotionen können Seismographen für Situationen sein, die einer Bewertung unterliegen (z.B. Gerechtigkeit). Aber nur derjenige, der einen guten Charakter hat, kann seinem Seismograph trauen. </a:t>
            </a:r>
          </a:p>
          <a:p>
            <a:pPr marL="501518" indent="-500400">
              <a:buFont typeface="Wingdings" panose="05000000000000000000" pitchFamily="2" charset="2"/>
              <a:buChar char="§"/>
            </a:pPr>
            <a:r>
              <a:rPr lang="de-DE" dirty="0"/>
              <a:t>Richtige emotionale Antwort auf eine bestimmte Situation hängt vom Charakter der Person ab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77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1581" y="375291"/>
            <a:ext cx="9148840" cy="495921"/>
          </a:xfrm>
        </p:spPr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2107">
              <a:buFont typeface="Wingdings" panose="05000000000000000000" pitchFamily="2" charset="2"/>
              <a:buChar char="§"/>
            </a:pPr>
            <a:r>
              <a:rPr lang="de-DE" dirty="0" smtClean="0"/>
              <a:t>Stoiker: Emotionen sind „exzessiver Antrieb“ d.h. der Antrieb schießt über das Ziel hinaus</a:t>
            </a:r>
          </a:p>
          <a:p>
            <a:pPr marL="403225" lvl="1" indent="-402107">
              <a:buFont typeface="Wingdings" panose="05000000000000000000" pitchFamily="2" charset="2"/>
              <a:buChar char="§"/>
            </a:pPr>
            <a:r>
              <a:rPr lang="de-DE" sz="2533" dirty="0"/>
              <a:t>Emotionen verhindern der Wirklichkeit angemessenes Wahrnehmen und Handeln</a:t>
            </a:r>
          </a:p>
          <a:p>
            <a:pPr marL="403225" lvl="1" indent="-402107">
              <a:buFont typeface="Garamond" panose="02020404030301010803" pitchFamily="18" charset="0"/>
              <a:buChar char="→"/>
            </a:pPr>
            <a:r>
              <a:rPr lang="de-DE" sz="2533" dirty="0"/>
              <a:t>Emotionen behindern unser gelungenes Leben </a:t>
            </a:r>
          </a:p>
          <a:p>
            <a:pPr marL="501518" indent="-500400">
              <a:buFont typeface="Wingdings" pitchFamily="2" charset="2"/>
              <a:buChar char="Ø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8813759" cy="469114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3.5.3 Sollen wir dem Handlungsimpuls der Emotion nachgehen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44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01526" indent="-501526"/>
            <a:r>
              <a:rPr lang="de-DE" dirty="0" smtClean="0"/>
              <a:t>Das Modell des Menschen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49" idx="0"/>
            <a:endCxn id="50" idx="1"/>
          </p:cNvCxnSpPr>
          <p:nvPr/>
        </p:nvCxnSpPr>
        <p:spPr bwMode="auto">
          <a:xfrm flipV="1">
            <a:off x="3576617" y="3770184"/>
            <a:ext cx="3538546" cy="145641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3555226" y="2313767"/>
            <a:ext cx="0" cy="10131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Gerade Verbindung mit Pfeil 25"/>
          <p:cNvCxnSpPr>
            <a:endCxn id="48" idx="3"/>
          </p:cNvCxnSpPr>
          <p:nvPr/>
        </p:nvCxnSpPr>
        <p:spPr bwMode="auto">
          <a:xfrm flipH="1" flipV="1">
            <a:off x="5088843" y="3766276"/>
            <a:ext cx="3546059" cy="147122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hteck 45"/>
          <p:cNvSpPr/>
          <p:nvPr/>
        </p:nvSpPr>
        <p:spPr bwMode="auto">
          <a:xfrm>
            <a:off x="2557476" y="2041570"/>
            <a:ext cx="643356" cy="1515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64337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985" b="1"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2049365" y="1408728"/>
            <a:ext cx="8105277" cy="886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795" eaLnBrk="0" hangingPunct="0">
              <a:spcBef>
                <a:spcPct val="50000"/>
              </a:spcBef>
            </a:pPr>
            <a:r>
              <a:rPr lang="de-DE" sz="1970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Außenperspektive: Das gelebte Leben</a:t>
            </a:r>
            <a:r>
              <a:rPr lang="de-DE" sz="2252" kern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/>
            </a:r>
            <a:br>
              <a:rPr lang="de-DE" sz="2252" kern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</a:br>
            <a:endParaRPr lang="de-DE" sz="1266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049364" y="3323018"/>
            <a:ext cx="3039479" cy="886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41264" indent="-241264" algn="ctr" defTabSz="914795" eaLnBrk="0" hangingPunct="0"/>
            <a:r>
              <a:rPr lang="de-DE" sz="1970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Gedanken (1‘)</a:t>
            </a:r>
            <a:endParaRPr lang="de-DE" sz="1970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  <a:p>
            <a:pPr marL="241264" indent="-241264" algn="ctr" defTabSz="914795" eaLnBrk="0" hangingPunct="0"/>
            <a:r>
              <a:rPr lang="de-DE" sz="1266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Ziele, Wünsche, Werte ... </a:t>
            </a:r>
            <a:endParaRPr lang="de-DE" sz="1266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2056877" y="5226601"/>
            <a:ext cx="3039479" cy="886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41264" indent="-241264" algn="ctr" defTabSz="914795" eaLnBrk="0" hangingPunct="0">
              <a:spcAft>
                <a:spcPts val="211"/>
              </a:spcAft>
            </a:pPr>
            <a:r>
              <a:rPr lang="de-DE" sz="1970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Gedanken (1a und b)</a:t>
            </a:r>
            <a:endParaRPr lang="de-DE" sz="1970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7115163" y="3326927"/>
            <a:ext cx="3039479" cy="886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41264" indent="-241264" algn="ctr" defTabSz="914795" eaLnBrk="0" hangingPunct="0">
              <a:spcAft>
                <a:spcPts val="211"/>
              </a:spcAft>
            </a:pPr>
            <a:endParaRPr lang="de-DE" sz="1970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  <a:p>
            <a:pPr marL="241264" indent="-241264" algn="ctr" defTabSz="914795" eaLnBrk="0" hangingPunct="0">
              <a:spcAft>
                <a:spcPts val="211"/>
              </a:spcAft>
            </a:pPr>
            <a:r>
              <a:rPr lang="de-DE" sz="1970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Gefühle (2‘)</a:t>
            </a:r>
            <a:endParaRPr lang="de-DE" sz="1970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  <a:p>
            <a:pPr marL="241264" indent="-241264" algn="ctr" defTabSz="914795" eaLnBrk="0" hangingPunct="0">
              <a:spcAft>
                <a:spcPts val="211"/>
              </a:spcAft>
            </a:pPr>
            <a:r>
              <a:rPr lang="de-DE" sz="1266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Stimmungen, Empfindungen, </a:t>
            </a:r>
            <a:br>
              <a:rPr lang="de-DE" sz="1266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</a:br>
            <a:r>
              <a:rPr lang="de-DE" sz="1266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Emotionen, Affekte …</a:t>
            </a:r>
          </a:p>
          <a:p>
            <a:pPr marL="241264" indent="-241264" algn="ctr" defTabSz="914795" eaLnBrk="0" hangingPunct="0">
              <a:spcAft>
                <a:spcPts val="211"/>
              </a:spcAft>
            </a:pPr>
            <a:endParaRPr lang="de-DE" sz="1266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</p:txBody>
      </p:sp>
      <p:sp>
        <p:nvSpPr>
          <p:cNvPr id="52" name="Rechteck 51"/>
          <p:cNvSpPr/>
          <p:nvPr/>
        </p:nvSpPr>
        <p:spPr bwMode="auto">
          <a:xfrm>
            <a:off x="7115163" y="5226601"/>
            <a:ext cx="3039479" cy="88651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/>
          </a:sp3d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41264" indent="-241264" algn="ctr" defTabSz="914795" eaLnBrk="0" hangingPunct="0">
              <a:spcAft>
                <a:spcPts val="211"/>
              </a:spcAft>
            </a:pPr>
            <a:r>
              <a:rPr lang="de-DE" sz="1970" kern="0" dirty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Gefühle </a:t>
            </a:r>
            <a:r>
              <a:rPr lang="de-DE" sz="1970" kern="0">
                <a:solidFill>
                  <a:srgbClr val="3C3737"/>
                </a:solidFill>
                <a:latin typeface="Garamond" pitchFamily="18" charset="0"/>
                <a:ea typeface="ＭＳ Ｐゴシック"/>
              </a:rPr>
              <a:t>(2a und b)</a:t>
            </a:r>
            <a:endParaRPr lang="de-DE" sz="1970" kern="0" dirty="0">
              <a:solidFill>
                <a:srgbClr val="3C3737"/>
              </a:solidFill>
              <a:latin typeface="Garamond" pitchFamily="18" charset="0"/>
              <a:ea typeface="ＭＳ Ｐゴシック"/>
            </a:endParaRPr>
          </a:p>
        </p:txBody>
      </p:sp>
      <p:cxnSp>
        <p:nvCxnSpPr>
          <p:cNvPr id="63" name="Gerade Verbindung mit Pfeil 62"/>
          <p:cNvCxnSpPr/>
          <p:nvPr/>
        </p:nvCxnSpPr>
        <p:spPr bwMode="auto">
          <a:xfrm flipV="1">
            <a:off x="8602921" y="2305042"/>
            <a:ext cx="0" cy="10131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Gerade Verbindung mit Pfeil 82"/>
          <p:cNvCxnSpPr/>
          <p:nvPr/>
        </p:nvCxnSpPr>
        <p:spPr bwMode="auto">
          <a:xfrm flipV="1">
            <a:off x="3569104" y="4209533"/>
            <a:ext cx="0" cy="10131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Gerade Verbindung mit Pfeil 83"/>
          <p:cNvCxnSpPr/>
          <p:nvPr/>
        </p:nvCxnSpPr>
        <p:spPr bwMode="auto">
          <a:xfrm flipV="1">
            <a:off x="8602921" y="4213441"/>
            <a:ext cx="0" cy="101316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5096357" y="5725969"/>
            <a:ext cx="201880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1201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Emotion: lat</a:t>
            </a:r>
            <a:r>
              <a:rPr lang="de-DE" i="1" dirty="0" smtClean="0"/>
              <a:t>. „ex“ </a:t>
            </a:r>
            <a:r>
              <a:rPr lang="de-DE" dirty="0" smtClean="0"/>
              <a:t>(aus, heraus) und „</a:t>
            </a:r>
            <a:r>
              <a:rPr lang="de-DE" i="1" dirty="0" err="1" smtClean="0"/>
              <a:t>movere</a:t>
            </a:r>
            <a:r>
              <a:rPr lang="de-DE" i="1" dirty="0" smtClean="0"/>
              <a:t>“ </a:t>
            </a:r>
            <a:r>
              <a:rPr lang="de-DE" dirty="0" smtClean="0"/>
              <a:t>(bewegen)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i="1" dirty="0"/>
              <a:t> </a:t>
            </a:r>
            <a:r>
              <a:rPr lang="de-DE" dirty="0" smtClean="0"/>
              <a:t>Emotion ist etwas das sich herausbewegt (expressiver Charakter)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i="1" dirty="0"/>
              <a:t> </a:t>
            </a:r>
            <a:r>
              <a:rPr lang="de-DE" dirty="0" smtClean="0"/>
              <a:t>nach außen gerichtet, hat einen Handlungsimpuls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Affekt: lat. „</a:t>
            </a:r>
            <a:r>
              <a:rPr lang="de-DE" i="1" dirty="0" err="1" smtClean="0"/>
              <a:t>afficere</a:t>
            </a:r>
            <a:r>
              <a:rPr lang="de-DE" i="1" dirty="0" smtClean="0"/>
              <a:t>“ </a:t>
            </a:r>
            <a:r>
              <a:rPr lang="de-DE" dirty="0" smtClean="0"/>
              <a:t>(erleiden)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/>
              <a:t> </a:t>
            </a:r>
            <a:r>
              <a:rPr lang="de-DE" dirty="0" smtClean="0"/>
              <a:t>wird passiv erlitten</a:t>
            </a:r>
          </a:p>
          <a:p>
            <a:pPr lvl="2">
              <a:buFont typeface="Garamond" panose="02020404030301010803" pitchFamily="18" charset="0"/>
              <a:buChar char="→"/>
            </a:pPr>
            <a:r>
              <a:rPr lang="de-DE" dirty="0"/>
              <a:t>k</a:t>
            </a:r>
            <a:r>
              <a:rPr lang="de-DE" dirty="0" smtClean="0"/>
              <a:t>ommt von außen und löst etwas in uns aus</a:t>
            </a:r>
          </a:p>
          <a:p>
            <a:pPr>
              <a:buFont typeface="Garamond" panose="02020404030301010803" pitchFamily="18" charset="0"/>
              <a:buChar char="→"/>
            </a:pPr>
            <a:r>
              <a:rPr lang="de-DE" dirty="0" smtClean="0"/>
              <a:t>Unterscheidung verdeutlicht das Problem des Handlungsimpulses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8296616" cy="469114"/>
          </a:xfrm>
        </p:spPr>
        <p:txBody>
          <a:bodyPr>
            <a:normAutofit fontScale="92500"/>
          </a:bodyPr>
          <a:lstStyle/>
          <a:p>
            <a:r>
              <a:rPr lang="de-DE" dirty="0"/>
              <a:t>Begriffliche Unterscheidung zwischen Emotion und Affekt</a:t>
            </a:r>
          </a:p>
        </p:txBody>
      </p:sp>
    </p:spTree>
    <p:extLst>
      <p:ext uri="{BB962C8B-B14F-4D97-AF65-F5344CB8AC3E}">
        <p14:creationId xmlns:p14="http://schemas.microsoft.com/office/powerpoint/2010/main" val="7093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2740" indent="-522740">
              <a:buFont typeface="+mj-lt"/>
              <a:buAutoNum type="arabicParenR"/>
            </a:pPr>
            <a:r>
              <a:rPr lang="de-DE" dirty="0" smtClean="0"/>
              <a:t>Etwas passiert in der Außenwelt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Das Ereignis löst unangenehme Gefühle aus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Die Gefühle beinhalten einen Handlungsimpuls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Ich gebe dem Handlungsimpuls nach</a:t>
            </a:r>
          </a:p>
          <a:p>
            <a:pPr marL="522740" indent="-522740">
              <a:buFont typeface="+mj-lt"/>
              <a:buAutoNum type="arabicParenR"/>
            </a:pPr>
            <a:r>
              <a:rPr lang="de-DE" dirty="0" smtClean="0"/>
              <a:t>Die innere Spannung wird reduziert</a:t>
            </a:r>
          </a:p>
          <a:p>
            <a:pPr marL="0" indent="0">
              <a:buNone/>
            </a:pPr>
            <a:r>
              <a:rPr lang="de-DE" b="1" dirty="0" smtClean="0"/>
              <a:t>Aber:  Die Spannung ist nur vorrübergehen reduziert und die    	Handlung womöglich ungünstig oder gar falsch</a:t>
            </a:r>
            <a:endParaRPr lang="de-DE" b="1" u="sng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7438808" cy="469114"/>
          </a:xfrm>
        </p:spPr>
        <p:txBody>
          <a:bodyPr/>
          <a:lstStyle/>
          <a:p>
            <a:r>
              <a:rPr lang="de-DE" dirty="0" smtClean="0"/>
              <a:t>Allgemeines Muster beim Erleben von Emotionen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749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Reflexion unserer Emotionen führt nicht immer dazu, dass wir Abstand von ihnen bekommen und uns freier fühlen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Entscheidend ist kritisch gegenüber dem Handlungsimpuls zu bleiben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Eine Möglichkeit ist Selbstbeherrschung, aber: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 Selbstbeherrschung ist immer mit einem Kraftakt 		     verbunden</a:t>
            </a:r>
          </a:p>
          <a:p>
            <a:pPr marL="1280042" lvl="2" indent="-241264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 sehr selbstbeherrschte Menschen verlieren oft die Sensibilität für sich und andere, werden hart und innerlich abgeschlossen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44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3.5 Können wir uns auf unsere Emotionen verlassen?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Sich selbst wahrzunehmen bedeutet die Wahrnehmung des Handlungsimpulses anstelle der direkten Handlung zu setzen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Die Emotion steht im Mittelpunkt der eigenen Aufmerksamkeit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Wer bereit ist die eigene Anspannung wahrzunehmen kann sie auch aushalten/akzeptieren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Ziel der Selbstwahrnehmung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Die eigene innere Realität wahrnehmen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</a:rPr>
              <a:t>Innerlich frei sein dem Impuls zu folgen oder nicht zu folgen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Wer innerlich frei ist kann agieren statt zu reagieren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1" y="911422"/>
            <a:ext cx="8363633" cy="469114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Selbstwahrnehmung als Alternative zur Selbstbeherrschung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39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6" descr="C:\Users\Johannes\Desktop\Hochschul-Gelb.jpg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18" y="265831"/>
            <a:ext cx="2889519" cy="5978970"/>
          </a:xfrm>
          <a:prstGeom prst="rect">
            <a:avLst/>
          </a:prstGeom>
          <a:noFill/>
          <a:ln>
            <a:noFill/>
          </a:ln>
          <a:effectLst>
            <a:outerShdw blurRad="63500" dist="508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835" y="208868"/>
            <a:ext cx="2676184" cy="1142627"/>
          </a:xfrm>
        </p:spPr>
        <p:txBody>
          <a:bodyPr/>
          <a:lstStyle/>
          <a:p>
            <a:pPr eaLnBrk="1" hangingPunct="1"/>
            <a:r>
              <a:rPr lang="de-DE" dirty="0">
                <a:latin typeface="Arial" charset="0"/>
                <a:ea typeface="MS PGothic" charset="0"/>
                <a:cs typeface="Arial" charset="0"/>
              </a:rPr>
              <a:t>Gliederung der Vorlesung</a:t>
            </a:r>
          </a:p>
        </p:txBody>
      </p:sp>
      <p:sp>
        <p:nvSpPr>
          <p:cNvPr id="409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794209" y="308275"/>
            <a:ext cx="5701969" cy="6107418"/>
          </a:xfrm>
        </p:spPr>
        <p:txBody>
          <a:bodyPr/>
          <a:lstStyle/>
          <a:p>
            <a:pPr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Wissenschaftstheoretische Grundlegung: Der Status der philosophischen Anthropologie als Wissenschaft. Möglichkeiten und Grenzen. 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Die Frage nach dem letzten Ziel und den objektiven Kriterien eines gelungenen Lebens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Emotionen: Philosophische Theorien zu den Emotionen und ihrer Bedeutung für das gelungene Leben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rgbClr val="000000"/>
                </a:solidFill>
              </a:rPr>
              <a:t>Menschliche Beziehungen: Freundschaft und Liebe 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Arbeit zwischen Geldverdienen und Sinnstiftung</a:t>
            </a:r>
          </a:p>
          <a:p>
            <a:pPr>
              <a:buFont typeface="Arial" pitchFamily="34" charset="0"/>
              <a:buAutoNum type="arabicPeriod"/>
            </a:pPr>
            <a:r>
              <a:rPr lang="de-DE" sz="2252" b="1" dirty="0">
                <a:solidFill>
                  <a:schemeClr val="bg1">
                    <a:lumMod val="75000"/>
                  </a:schemeClr>
                </a:solidFill>
              </a:rPr>
              <a:t>Leiden, Tod und Transzendenz</a:t>
            </a:r>
          </a:p>
          <a:p>
            <a:pPr eaLnBrk="1" hangingPunct="1">
              <a:lnSpc>
                <a:spcPct val="125000"/>
              </a:lnSpc>
              <a:buFont typeface="Verdana" charset="0"/>
              <a:buAutoNum type="arabicPeriod"/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21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68 0.00391 L -0.16189 -0.154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7" y="-78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3.1 Emotionen als Thema der Philosophie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25387" y="1467657"/>
            <a:ext cx="8649569" cy="874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‚Emotionen‘ als Gegenbegriff zur Vernunft?</a:t>
            </a:r>
          </a:p>
          <a:p>
            <a:pPr marL="759536" indent="-759536">
              <a:buNone/>
            </a:pPr>
            <a:endParaRPr lang="de-DE" b="1" dirty="0" smtClean="0"/>
          </a:p>
          <a:p>
            <a:endParaRPr lang="de-DE" sz="1970" dirty="0"/>
          </a:p>
        </p:txBody>
      </p:sp>
      <p:sp>
        <p:nvSpPr>
          <p:cNvPr id="6" name="Ellipse 5"/>
          <p:cNvSpPr/>
          <p:nvPr/>
        </p:nvSpPr>
        <p:spPr bwMode="auto">
          <a:xfrm>
            <a:off x="2044843" y="3052651"/>
            <a:ext cx="2419020" cy="2264614"/>
          </a:xfrm>
          <a:prstGeom prst="ellipse">
            <a:avLst/>
          </a:prstGeom>
          <a:solidFill>
            <a:schemeClr val="bg1">
              <a:lumMod val="85000"/>
              <a:alpha val="6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de-DE" sz="2533" dirty="0">
                <a:solidFill>
                  <a:srgbClr val="3C3737"/>
                </a:solidFill>
                <a:latin typeface="Garamond" pitchFamily="18" charset="0"/>
                <a:ea typeface="ＭＳ Ｐゴシック" pitchFamily="1" charset="-128"/>
              </a:rPr>
              <a:t>Emotionen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7213139" y="3066665"/>
            <a:ext cx="2419020" cy="2264614"/>
          </a:xfrm>
          <a:prstGeom prst="ellipse">
            <a:avLst/>
          </a:prstGeom>
          <a:solidFill>
            <a:schemeClr val="bg1">
              <a:lumMod val="85000"/>
              <a:alpha val="6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r>
              <a:rPr lang="de-DE" sz="2533" dirty="0">
                <a:solidFill>
                  <a:srgbClr val="3C3737"/>
                </a:solidFill>
                <a:latin typeface="Garamond" pitchFamily="18" charset="0"/>
                <a:ea typeface="ＭＳ Ｐゴシック" pitchFamily="1" charset="-128"/>
              </a:rPr>
              <a:t>Vernunft</a:t>
            </a:r>
          </a:p>
        </p:txBody>
      </p:sp>
      <p:sp>
        <p:nvSpPr>
          <p:cNvPr id="9" name="Pfeil nach rechts 8"/>
          <p:cNvSpPr/>
          <p:nvPr/>
        </p:nvSpPr>
        <p:spPr bwMode="auto">
          <a:xfrm>
            <a:off x="5716263" y="3744334"/>
            <a:ext cx="1286713" cy="774296"/>
          </a:xfrm>
          <a:prstGeom prst="rightArrow">
            <a:avLst/>
          </a:prstGeom>
          <a:solidFill>
            <a:srgbClr val="FFFF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endParaRPr lang="de-DE" sz="2533" dirty="0">
              <a:solidFill>
                <a:srgbClr val="3C3737"/>
              </a:solidFill>
              <a:latin typeface="Garamond" pitchFamily="18" charset="0"/>
              <a:ea typeface="ＭＳ Ｐゴシック" pitchFamily="1" charset="-128"/>
            </a:endParaRPr>
          </a:p>
        </p:txBody>
      </p:sp>
      <p:sp>
        <p:nvSpPr>
          <p:cNvPr id="10" name="Pfeil nach rechts 9"/>
          <p:cNvSpPr/>
          <p:nvPr/>
        </p:nvSpPr>
        <p:spPr bwMode="auto">
          <a:xfrm flipH="1">
            <a:off x="4674026" y="3774357"/>
            <a:ext cx="1093706" cy="935011"/>
          </a:xfrm>
          <a:prstGeom prst="rightArrow">
            <a:avLst/>
          </a:prstGeom>
          <a:solidFill>
            <a:srgbClr val="FFFF00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de-DE" sz="2533" dirty="0">
              <a:solidFill>
                <a:srgbClr val="3C3737"/>
              </a:solidFill>
              <a:latin typeface="Garamond" pitchFamily="18" charset="0"/>
              <a:ea typeface="ＭＳ Ｐゴシック" pitchFamily="1" charset="-128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370996" y="3914899"/>
            <a:ext cx="1158041" cy="676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799" dirty="0">
                <a:solidFill>
                  <a:srgbClr val="3C3737"/>
                </a:solidFill>
                <a:latin typeface="Garamond" pitchFamily="18" charset="0"/>
              </a:rPr>
              <a:t>Vs.?</a:t>
            </a:r>
            <a:endParaRPr lang="de-DE" sz="3799" dirty="0">
              <a:solidFill>
                <a:srgbClr val="3C3737"/>
              </a:solidFill>
              <a:latin typeface="Garamond" pitchFamily="18" charset="0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36951" y="257343"/>
            <a:ext cx="8451936" cy="266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26645" tIns="75987" rIns="0" bIns="0" numCol="1" anchor="t" anchorCtr="0" compatLnSpc="1">
            <a:prstTxWarp prst="textNoShape">
              <a:avLst/>
            </a:prstTxWarp>
          </a:bodyPr>
          <a:lstStyle/>
          <a:p>
            <a:pPr defTabSz="914795">
              <a:tabLst>
                <a:tab pos="2274141" algn="l"/>
              </a:tabLst>
              <a:defRPr/>
            </a:pPr>
            <a:r>
              <a:rPr lang="de-DE" sz="4222" kern="0" dirty="0">
                <a:solidFill>
                  <a:srgbClr val="3C3737"/>
                </a:solidFill>
                <a:latin typeface="Garamond" pitchFamily="18" charset="0"/>
                <a:cs typeface="Arial" charset="0"/>
              </a:rPr>
              <a:t>3. Emotionen: Philosophische Theorien zu den Emotionen und ihrer Bedeutung für das gelungene Leben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2293056" y="3253050"/>
            <a:ext cx="8201047" cy="388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3.1 	Emotionen als Thema der Philosophie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3.2 	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3.3. 	</a:t>
            </a:r>
            <a:r>
              <a:rPr lang="de-DE" sz="2814" b="0" dirty="0" err="1">
                <a:solidFill>
                  <a:srgbClr val="000000"/>
                </a:solidFill>
                <a:latin typeface="Garamond" pitchFamily="18" charset="0"/>
              </a:rPr>
              <a:t>Kognitivismus</a:t>
            </a: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3.4 	Das Objekt der Emotion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>3.5. 	Können wir uns auf unsere Emotionen verlassen?</a:t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1521581" y="0"/>
            <a:ext cx="9148840" cy="19479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endParaRPr lang="de-DE" sz="1266">
              <a:solidFill>
                <a:srgbClr val="3C3737"/>
              </a:solidFill>
            </a:endParaRPr>
          </a:p>
        </p:txBody>
      </p:sp>
      <p:pic>
        <p:nvPicPr>
          <p:cNvPr id="4099" name="Picture 5" descr="C:\Users\Johannes\Desktop\Hochschul-Ge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81" y="0"/>
            <a:ext cx="9148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670011" y="2446511"/>
            <a:ext cx="4851979" cy="2528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0713" indent="-620713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879475" eaLnBrk="0" hangingPunct="0"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694752" indent="-694752" algn="ctr" eaLnBrk="1" hangingPunct="1">
              <a:lnSpc>
                <a:spcPct val="125000"/>
              </a:lnSpc>
            </a:pPr>
            <a:r>
              <a:rPr lang="de-DE" sz="4222" dirty="0">
                <a:solidFill>
                  <a:srgbClr val="000000"/>
                </a:solidFill>
                <a:latin typeface="Garamond" pitchFamily="18" charset="0"/>
              </a:rPr>
              <a:t>3.2 Körperreaktion</a:t>
            </a:r>
          </a:p>
          <a:p>
            <a:pPr marL="694752" indent="-694752" eaLnBrk="1" hangingPunct="1">
              <a:lnSpc>
                <a:spcPct val="125000"/>
              </a:lnSpc>
            </a:pP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  <a:t/>
            </a:r>
            <a:br>
              <a:rPr lang="de-DE" sz="2814" b="0" dirty="0">
                <a:solidFill>
                  <a:srgbClr val="000000"/>
                </a:solidFill>
                <a:latin typeface="Garamond" pitchFamily="18" charset="0"/>
              </a:rPr>
            </a:br>
            <a:endParaRPr lang="de-DE" sz="2814" b="0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3.2 Körperreaktion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William James: </a:t>
            </a:r>
            <a:r>
              <a:rPr lang="de-DE" i="1" dirty="0" smtClean="0"/>
              <a:t>„</a:t>
            </a:r>
            <a:r>
              <a:rPr lang="de-DE" i="1" dirty="0" err="1" smtClean="0"/>
              <a:t>What</a:t>
            </a:r>
            <a:r>
              <a:rPr lang="de-DE" i="1" dirty="0" smtClean="0"/>
              <a:t> </a:t>
            </a:r>
            <a:r>
              <a:rPr lang="de-DE" i="1" dirty="0" err="1" smtClean="0"/>
              <a:t>is</a:t>
            </a:r>
            <a:r>
              <a:rPr lang="de-DE" i="1" dirty="0" smtClean="0"/>
              <a:t> an Emotion?“ </a:t>
            </a:r>
            <a:r>
              <a:rPr lang="de-DE" dirty="0" smtClean="0"/>
              <a:t>(</a:t>
            </a:r>
            <a:r>
              <a:rPr lang="de-DE" dirty="0"/>
              <a:t>1884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Carl Lange:</a:t>
            </a:r>
            <a:r>
              <a:rPr lang="de-DE" i="1" dirty="0" smtClean="0"/>
              <a:t> „Über </a:t>
            </a:r>
            <a:r>
              <a:rPr lang="de-DE" i="1" dirty="0" err="1" smtClean="0"/>
              <a:t>Gemüthsbewegungen</a:t>
            </a:r>
            <a:r>
              <a:rPr lang="de-DE" i="1" dirty="0" smtClean="0"/>
              <a:t>“ </a:t>
            </a:r>
            <a:r>
              <a:rPr lang="de-DE" dirty="0" smtClean="0"/>
              <a:t>(1885)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SzPct val="130000"/>
              <a:buFont typeface="Garamond" panose="02020404030301010803" pitchFamily="18" charset="0"/>
              <a:buChar char="→"/>
            </a:pPr>
            <a:r>
              <a:rPr lang="de-DE" dirty="0" smtClean="0"/>
              <a:t> James-Lange Theorie der Emotionen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7867477" cy="469114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3.2.1 Der </a:t>
            </a:r>
            <a:r>
              <a:rPr lang="de-DE" dirty="0"/>
              <a:t>Beginn der modernen Debatte über Emotionen bei William </a:t>
            </a:r>
            <a:r>
              <a:rPr lang="de-DE" dirty="0" smtClean="0"/>
              <a:t>James</a:t>
            </a:r>
          </a:p>
          <a:p>
            <a:endParaRPr lang="de-DE" dirty="0" smtClean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13" y="1467657"/>
            <a:ext cx="1072026" cy="138876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113" y="3094111"/>
            <a:ext cx="1045454" cy="157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3.2. Körperreaktion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Emotionen gehören zur Gruppe der mentalen Phänomene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Sie sind immer mit einer wahrnehmbaren Körperreaktion verbunden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Alltagsauffassung: Die Körperreaktion ist die Reaktion auf den emotionalen Zustand (z.B. wir weinen weil wir traurig sind)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James‘ These:</a:t>
            </a:r>
          </a:p>
          <a:p>
            <a:pPr marL="1038777" lvl="2" indent="0">
              <a:buNone/>
            </a:pPr>
            <a:r>
              <a:rPr lang="de-DE" sz="1970" dirty="0"/>
              <a:t>„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feel</a:t>
            </a:r>
            <a:r>
              <a:rPr lang="de-DE" sz="1970" dirty="0"/>
              <a:t> sorry </a:t>
            </a:r>
            <a:r>
              <a:rPr lang="de-DE" sz="1970" dirty="0" err="1"/>
              <a:t>because</a:t>
            </a:r>
            <a:r>
              <a:rPr lang="de-DE" sz="1970" dirty="0"/>
              <a:t> 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cry</a:t>
            </a:r>
            <a:r>
              <a:rPr lang="de-DE" sz="1970" dirty="0"/>
              <a:t>, </a:t>
            </a:r>
            <a:r>
              <a:rPr lang="de-DE" sz="1970" dirty="0" err="1"/>
              <a:t>angry</a:t>
            </a:r>
            <a:r>
              <a:rPr lang="de-DE" sz="1970" dirty="0"/>
              <a:t> </a:t>
            </a:r>
            <a:r>
              <a:rPr lang="de-DE" sz="1970" dirty="0" err="1"/>
              <a:t>because</a:t>
            </a:r>
            <a:r>
              <a:rPr lang="de-DE" sz="1970" dirty="0"/>
              <a:t> 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strike</a:t>
            </a:r>
            <a:r>
              <a:rPr lang="de-DE" sz="1970" dirty="0"/>
              <a:t>, </a:t>
            </a:r>
            <a:r>
              <a:rPr lang="de-DE" sz="1970" dirty="0" err="1"/>
              <a:t>afraid</a:t>
            </a:r>
            <a:r>
              <a:rPr lang="de-DE" sz="1970" dirty="0"/>
              <a:t> </a:t>
            </a:r>
            <a:r>
              <a:rPr lang="de-DE" sz="1970" dirty="0" err="1"/>
              <a:t>because</a:t>
            </a:r>
            <a:r>
              <a:rPr lang="de-DE" sz="1970" dirty="0"/>
              <a:t> 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tremble</a:t>
            </a:r>
            <a:r>
              <a:rPr lang="de-DE" sz="1970" dirty="0"/>
              <a:t>, </a:t>
            </a:r>
            <a:r>
              <a:rPr lang="de-DE" sz="1970" dirty="0" err="1"/>
              <a:t>and</a:t>
            </a:r>
            <a:r>
              <a:rPr lang="de-DE" sz="1970" dirty="0"/>
              <a:t> [</a:t>
            </a:r>
            <a:r>
              <a:rPr lang="de-DE" sz="1970" dirty="0" err="1"/>
              <a:t>it</a:t>
            </a:r>
            <a:r>
              <a:rPr lang="de-DE" sz="1970" dirty="0"/>
              <a:t> </a:t>
            </a:r>
            <a:r>
              <a:rPr lang="de-DE" sz="1970" dirty="0" err="1"/>
              <a:t>is</a:t>
            </a:r>
            <a:r>
              <a:rPr lang="de-DE" sz="1970" dirty="0"/>
              <a:t>] not </a:t>
            </a:r>
            <a:r>
              <a:rPr lang="de-DE" sz="1970" dirty="0" err="1"/>
              <a:t>that</a:t>
            </a:r>
            <a:r>
              <a:rPr lang="de-DE" sz="1970" dirty="0"/>
              <a:t> 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cry</a:t>
            </a:r>
            <a:r>
              <a:rPr lang="de-DE" sz="1970" dirty="0"/>
              <a:t>, </a:t>
            </a:r>
            <a:r>
              <a:rPr lang="de-DE" sz="1970" dirty="0" err="1"/>
              <a:t>strike</a:t>
            </a:r>
            <a:r>
              <a:rPr lang="de-DE" sz="1970" dirty="0"/>
              <a:t> </a:t>
            </a:r>
            <a:r>
              <a:rPr lang="de-DE" sz="1970" dirty="0" err="1"/>
              <a:t>or</a:t>
            </a:r>
            <a:r>
              <a:rPr lang="de-DE" sz="1970" dirty="0"/>
              <a:t> </a:t>
            </a:r>
            <a:r>
              <a:rPr lang="de-DE" sz="1970" dirty="0" err="1"/>
              <a:t>tremble</a:t>
            </a:r>
            <a:r>
              <a:rPr lang="de-DE" sz="1970" dirty="0"/>
              <a:t> , </a:t>
            </a:r>
            <a:r>
              <a:rPr lang="de-DE" sz="1970" dirty="0" err="1"/>
              <a:t>because</a:t>
            </a:r>
            <a:r>
              <a:rPr lang="de-DE" sz="1970" dirty="0"/>
              <a:t> </a:t>
            </a:r>
            <a:r>
              <a:rPr lang="de-DE" sz="1970" dirty="0" err="1"/>
              <a:t>we</a:t>
            </a:r>
            <a:r>
              <a:rPr lang="de-DE" sz="1970" dirty="0"/>
              <a:t> </a:t>
            </a:r>
            <a:r>
              <a:rPr lang="de-DE" sz="1970" dirty="0" err="1"/>
              <a:t>are</a:t>
            </a:r>
            <a:r>
              <a:rPr lang="de-DE" sz="1970" dirty="0"/>
              <a:t>  sorry, </a:t>
            </a:r>
            <a:r>
              <a:rPr lang="de-DE" sz="1970" dirty="0" err="1"/>
              <a:t>angry</a:t>
            </a:r>
            <a:r>
              <a:rPr lang="de-DE" sz="1970" dirty="0"/>
              <a:t>, </a:t>
            </a:r>
            <a:r>
              <a:rPr lang="de-DE" sz="1970" dirty="0" err="1"/>
              <a:t>or</a:t>
            </a:r>
            <a:r>
              <a:rPr lang="de-DE" sz="1970" dirty="0"/>
              <a:t> </a:t>
            </a:r>
            <a:r>
              <a:rPr lang="de-DE" sz="1970" dirty="0" err="1"/>
              <a:t>fearful</a:t>
            </a:r>
            <a:r>
              <a:rPr lang="de-DE" sz="1970" dirty="0"/>
              <a:t>“ (James 1884, 190)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1856662" y="911422"/>
            <a:ext cx="7511568" cy="469114"/>
          </a:xfrm>
        </p:spPr>
        <p:txBody>
          <a:bodyPr/>
          <a:lstStyle/>
          <a:p>
            <a:r>
              <a:rPr lang="de-DE" u="none" dirty="0" smtClean="0"/>
              <a:t>3.2.1.1</a:t>
            </a:r>
            <a:r>
              <a:rPr lang="de-DE" dirty="0" smtClean="0"/>
              <a:t> Was sind Emotionen nach William James?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1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2286</Words>
  <Application>Microsoft Office PowerPoint</Application>
  <PresentationFormat>Breitbild</PresentationFormat>
  <Paragraphs>298</Paragraphs>
  <Slides>44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55" baseType="lpstr">
      <vt:lpstr>ＭＳ Ｐゴシック</vt:lpstr>
      <vt:lpstr>ＭＳ Ｐゴシック</vt:lpstr>
      <vt:lpstr>Adobe Garamond Pro Bold</vt:lpstr>
      <vt:lpstr>Arial</vt:lpstr>
      <vt:lpstr>Calibri</vt:lpstr>
      <vt:lpstr>Calibri Light</vt:lpstr>
      <vt:lpstr>Garamond</vt:lpstr>
      <vt:lpstr>Symbol</vt:lpstr>
      <vt:lpstr>Verdana</vt:lpstr>
      <vt:lpstr>Wingdings</vt:lpstr>
      <vt:lpstr>Larissa</vt:lpstr>
      <vt:lpstr>Gliederung der Vorlesung</vt:lpstr>
      <vt:lpstr>PowerPoint-Präsentation</vt:lpstr>
      <vt:lpstr>PowerPoint-Präsentation</vt:lpstr>
      <vt:lpstr>Das Modell des Menschen</vt:lpstr>
      <vt:lpstr>3.1 Emotionen als Thema der Philosophie </vt:lpstr>
      <vt:lpstr>PowerPoint-Präsentation</vt:lpstr>
      <vt:lpstr>PowerPoint-Präsentation</vt:lpstr>
      <vt:lpstr>3.2 Körperreaktion</vt:lpstr>
      <vt:lpstr>3.2. Körperreaktion</vt:lpstr>
      <vt:lpstr>3.2. Körperreaktion</vt:lpstr>
      <vt:lpstr>3.2. Körperreaktion</vt:lpstr>
      <vt:lpstr>3.2. Körperreaktion</vt:lpstr>
      <vt:lpstr>3.2. Körperreaktion</vt:lpstr>
      <vt:lpstr>PowerPoint-Präsentation</vt:lpstr>
      <vt:lpstr>PowerPoint-Präsentation</vt:lpstr>
      <vt:lpstr>3.3 Kognitivismus</vt:lpstr>
      <vt:lpstr>3.3 Kognitivismus</vt:lpstr>
      <vt:lpstr>3.3 Kognitivismus </vt:lpstr>
      <vt:lpstr>3.3 Kognitivismus</vt:lpstr>
      <vt:lpstr>3.3 Kognitivismus</vt:lpstr>
      <vt:lpstr>3.3 Kognitivismus</vt:lpstr>
      <vt:lpstr>3.3 Kognitivismus</vt:lpstr>
      <vt:lpstr>3.3 Kognitivismus</vt:lpstr>
      <vt:lpstr>3.3 Kognitivismus</vt:lpstr>
      <vt:lpstr>3.3 Kognitivismus</vt:lpstr>
      <vt:lpstr>PowerPoint-Präsentation</vt:lpstr>
      <vt:lpstr>PowerPoint-Präsentation</vt:lpstr>
      <vt:lpstr>3.4 Das Objekt der Emotion</vt:lpstr>
      <vt:lpstr>3.4 Das Objekt der Emotion</vt:lpstr>
      <vt:lpstr>3.4 Das Objekt der Emotion</vt:lpstr>
      <vt:lpstr>PowerPoint-Präsentation</vt:lpstr>
      <vt:lpstr>PowerPoint-Präsentation</vt:lpstr>
      <vt:lpstr>3.5 Können wir uns auf unsere Emotionen verlassen?</vt:lpstr>
      <vt:lpstr>3.5 Können wir uns auf unsere Emotionen verlassen?</vt:lpstr>
      <vt:lpstr>3.5 Können wir uns auf unsere Emotionen verlassen? </vt:lpstr>
      <vt:lpstr>3.5 Können wir uns auf unsere Emotionen verlassen?</vt:lpstr>
      <vt:lpstr>3.5 Können wir uns auf unsere Emotionen verlassen? </vt:lpstr>
      <vt:lpstr>3.5 Können wir uns auf unsere Emotionen verlassen?</vt:lpstr>
      <vt:lpstr>3.5 Können wir uns auf unsere Emotionen verlassen?</vt:lpstr>
      <vt:lpstr>3.5 Können wir uns auf unsere Emotionen verlassen?</vt:lpstr>
      <vt:lpstr>3.5 Können wir uns auf unsere Emotionen verlassen?</vt:lpstr>
      <vt:lpstr>3.5 Können wir uns auf unsere Emotionen verlassen?</vt:lpstr>
      <vt:lpstr>3.5 Können wir uns auf unsere Emotionen verlassen?</vt:lpstr>
      <vt:lpstr>Gliederung der Vorlesung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Gliederung der Vorlesung</dc:title>
  <dc:creator>Kilian Karger</dc:creator>
  <cp:lastModifiedBy>Kilian Karger</cp:lastModifiedBy>
  <cp:revision>1</cp:revision>
  <dcterms:created xsi:type="dcterms:W3CDTF">2014-11-27T12:10:39Z</dcterms:created>
  <dcterms:modified xsi:type="dcterms:W3CDTF">2014-11-27T12:11:15Z</dcterms:modified>
</cp:coreProperties>
</file>