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816" r:id="rId2"/>
    <p:sldMasterId id="2147483804" r:id="rId3"/>
    <p:sldMasterId id="2147483792" r:id="rId4"/>
    <p:sldMasterId id="2147483780" r:id="rId5"/>
  </p:sldMasterIdLst>
  <p:notesMasterIdLst>
    <p:notesMasterId r:id="rId45"/>
  </p:notesMasterIdLst>
  <p:sldIdLst>
    <p:sldId id="299" r:id="rId6"/>
    <p:sldId id="364" r:id="rId7"/>
    <p:sldId id="360" r:id="rId8"/>
    <p:sldId id="354" r:id="rId9"/>
    <p:sldId id="355" r:id="rId10"/>
    <p:sldId id="352" r:id="rId11"/>
    <p:sldId id="396" r:id="rId12"/>
    <p:sldId id="380" r:id="rId13"/>
    <p:sldId id="381" r:id="rId14"/>
    <p:sldId id="382" r:id="rId15"/>
    <p:sldId id="383" r:id="rId16"/>
    <p:sldId id="384" r:id="rId17"/>
    <p:sldId id="385" r:id="rId18"/>
    <p:sldId id="386" r:id="rId19"/>
    <p:sldId id="387" r:id="rId20"/>
    <p:sldId id="388" r:id="rId21"/>
    <p:sldId id="389" r:id="rId22"/>
    <p:sldId id="390" r:id="rId23"/>
    <p:sldId id="391" r:id="rId24"/>
    <p:sldId id="395" r:id="rId25"/>
    <p:sldId id="366" r:id="rId26"/>
    <p:sldId id="369" r:id="rId27"/>
    <p:sldId id="370" r:id="rId28"/>
    <p:sldId id="371" r:id="rId29"/>
    <p:sldId id="372" r:id="rId30"/>
    <p:sldId id="394" r:id="rId31"/>
    <p:sldId id="358" r:id="rId32"/>
    <p:sldId id="363" r:id="rId33"/>
    <p:sldId id="393" r:id="rId34"/>
    <p:sldId id="346" r:id="rId35"/>
    <p:sldId id="347" r:id="rId36"/>
    <p:sldId id="348" r:id="rId37"/>
    <p:sldId id="349" r:id="rId38"/>
    <p:sldId id="350" r:id="rId39"/>
    <p:sldId id="397" r:id="rId40"/>
    <p:sldId id="375" r:id="rId41"/>
    <p:sldId id="376" r:id="rId42"/>
    <p:sldId id="377" r:id="rId43"/>
    <p:sldId id="392" r:id="rId44"/>
  </p:sldIdLst>
  <p:sldSz cx="13003213" cy="974725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82F7A"/>
    <a:srgbClr val="FFCC00"/>
    <a:srgbClr val="EED343"/>
    <a:srgbClr val="FFBF64"/>
    <a:srgbClr val="EED300"/>
    <a:srgbClr val="FFCC66"/>
    <a:srgbClr val="0E7CC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1024" autoAdjust="0"/>
  </p:normalViewPr>
  <p:slideViewPr>
    <p:cSldViewPr snapToGrid="0">
      <p:cViewPr>
        <p:scale>
          <a:sx n="81" d="100"/>
          <a:sy n="81" d="100"/>
        </p:scale>
        <p:origin x="-216" y="432"/>
      </p:cViewPr>
      <p:guideLst>
        <p:guide orient="horz" pos="3070"/>
        <p:guide pos="4095"/>
      </p:guideLst>
    </p:cSldViewPr>
  </p:slideViewPr>
  <p:outlineViewPr>
    <p:cViewPr>
      <p:scale>
        <a:sx n="33" d="100"/>
        <a:sy n="33" d="100"/>
      </p:scale>
      <p:origin x="9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2D75C794-63A2-4A61-B1AA-588C385280E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3AC1C7-4DDF-4136-A489-DBEF69535484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A350B9-F711-4424-B4D8-998E09D5602E}" type="slidenum">
              <a:rPr lang="de-DE"/>
              <a:pPr/>
              <a:t>30</a:t>
            </a:fld>
            <a:endParaRPr lang="de-DE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D1ADFD-89EC-4E5B-9A03-9A2B95119A01}" type="slidenum">
              <a:rPr lang="de-DE"/>
              <a:pPr/>
              <a:t>31</a:t>
            </a:fld>
            <a:endParaRPr lang="de-DE"/>
          </a:p>
        </p:txBody>
      </p:sp>
      <p:sp>
        <p:nvSpPr>
          <p:cNvPr id="57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2F9A47-297E-4E8E-BCE6-196938D07F41}" type="slidenum">
              <a:rPr lang="de-DE"/>
              <a:pPr/>
              <a:t>32</a:t>
            </a:fld>
            <a:endParaRPr lang="de-DE"/>
          </a:p>
        </p:txBody>
      </p:sp>
      <p:sp>
        <p:nvSpPr>
          <p:cNvPr id="57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97F996-E30D-4384-912C-138216FCC040}" type="slidenum">
              <a:rPr lang="de-DE"/>
              <a:pPr/>
              <a:t>33</a:t>
            </a:fld>
            <a:endParaRPr lang="de-DE"/>
          </a:p>
        </p:txBody>
      </p:sp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D7FD42-A6A8-4F2B-BE89-097DA171E6A9}" type="slidenum">
              <a:rPr lang="de-DE"/>
              <a:pPr/>
              <a:t>34</a:t>
            </a:fld>
            <a:endParaRPr lang="de-DE"/>
          </a:p>
        </p:txBody>
      </p:sp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82FBCD-CD68-495C-BF8D-EFD31DAA1F68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946433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82FBCD-CD68-495C-BF8D-EFD31DAA1F68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946433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82FBCD-CD68-495C-BF8D-EFD31DAA1F68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946433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82FBCD-CD68-495C-BF8D-EFD31DAA1F68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946433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82FBCD-CD68-495C-BF8D-EFD31DAA1F68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946433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82FBCD-CD68-495C-BF8D-EFD31DAA1F68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946433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82FBCD-CD68-495C-BF8D-EFD31DAA1F68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946433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82FBCD-CD68-495C-BF8D-EFD31DAA1F68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946433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82FBCD-CD68-495C-BF8D-EFD31DAA1F68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946433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29" descr="IB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1588" y="9036050"/>
            <a:ext cx="16922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33" descr="NEW STRAPLINE LOGO SEPT 2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738" y="8991600"/>
            <a:ext cx="1747837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266700" y="5715000"/>
            <a:ext cx="233362" cy="3067050"/>
            <a:chOff x="-168" y="3600"/>
            <a:chExt cx="147" cy="1932"/>
          </a:xfrm>
        </p:grpSpPr>
        <p:sp>
          <p:nvSpPr>
            <p:cNvPr id="6" name="Rectangle 30"/>
            <p:cNvSpPr>
              <a:spLocks noChangeArrowheads="1"/>
            </p:cNvSpPr>
            <p:nvPr userDrawn="1"/>
          </p:nvSpPr>
          <p:spPr bwMode="auto">
            <a:xfrm>
              <a:off x="-168" y="4028"/>
              <a:ext cx="147" cy="1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129600" bIns="64800" anchor="ctr"/>
            <a:lstStyle/>
            <a:p>
              <a:pPr eaLnBrk="0" hangingPunct="0">
                <a:defRPr/>
              </a:pPr>
              <a:endParaRPr lang="de-DE"/>
            </a:p>
          </p:txBody>
        </p:sp>
        <p:sp>
          <p:nvSpPr>
            <p:cNvPr id="7" name="Rectangle 31"/>
            <p:cNvSpPr>
              <a:spLocks noChangeArrowheads="1"/>
            </p:cNvSpPr>
            <p:nvPr userDrawn="1"/>
          </p:nvSpPr>
          <p:spPr bwMode="auto">
            <a:xfrm>
              <a:off x="-168" y="4374"/>
              <a:ext cx="147" cy="147"/>
            </a:xfrm>
            <a:prstGeom prst="rect">
              <a:avLst/>
            </a:prstGeom>
            <a:solidFill>
              <a:srgbClr val="861D25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129600" bIns="64800" anchor="ctr"/>
            <a:lstStyle/>
            <a:p>
              <a:pPr eaLnBrk="0" hangingPunct="0">
                <a:defRPr/>
              </a:pPr>
              <a:endParaRPr lang="de-DE"/>
            </a:p>
          </p:txBody>
        </p:sp>
        <p:sp>
          <p:nvSpPr>
            <p:cNvPr id="8" name="Rectangle 32"/>
            <p:cNvSpPr>
              <a:spLocks noChangeArrowheads="1"/>
            </p:cNvSpPr>
            <p:nvPr userDrawn="1"/>
          </p:nvSpPr>
          <p:spPr bwMode="auto">
            <a:xfrm>
              <a:off x="-168" y="4518"/>
              <a:ext cx="147" cy="147"/>
            </a:xfrm>
            <a:prstGeom prst="rect">
              <a:avLst/>
            </a:prstGeom>
            <a:solidFill>
              <a:srgbClr val="103B66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129600" bIns="64800" anchor="ctr"/>
            <a:lstStyle/>
            <a:p>
              <a:pPr eaLnBrk="0" hangingPunct="0">
                <a:defRPr/>
              </a:pPr>
              <a:endParaRPr lang="de-DE"/>
            </a:p>
          </p:txBody>
        </p:sp>
        <p:sp>
          <p:nvSpPr>
            <p:cNvPr id="9" name="Rectangle 33"/>
            <p:cNvSpPr>
              <a:spLocks noChangeArrowheads="1"/>
            </p:cNvSpPr>
            <p:nvPr userDrawn="1"/>
          </p:nvSpPr>
          <p:spPr bwMode="auto">
            <a:xfrm>
              <a:off x="-168" y="4662"/>
              <a:ext cx="147" cy="147"/>
            </a:xfrm>
            <a:prstGeom prst="rect">
              <a:avLst/>
            </a:prstGeom>
            <a:solidFill>
              <a:srgbClr val="185A2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129600" bIns="64800" anchor="ctr"/>
            <a:lstStyle/>
            <a:p>
              <a:pPr eaLnBrk="0" hangingPunct="0">
                <a:defRPr/>
              </a:pPr>
              <a:endParaRPr lang="de-DE"/>
            </a:p>
          </p:txBody>
        </p:sp>
        <p:sp>
          <p:nvSpPr>
            <p:cNvPr id="10" name="Rectangle 34"/>
            <p:cNvSpPr>
              <a:spLocks noChangeArrowheads="1"/>
            </p:cNvSpPr>
            <p:nvPr userDrawn="1"/>
          </p:nvSpPr>
          <p:spPr bwMode="auto">
            <a:xfrm>
              <a:off x="-168" y="4806"/>
              <a:ext cx="147" cy="14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129600" bIns="64800" anchor="ctr"/>
            <a:lstStyle/>
            <a:p>
              <a:pPr eaLnBrk="0" hangingPunct="0">
                <a:defRPr/>
              </a:pPr>
              <a:endParaRPr lang="de-DE"/>
            </a:p>
          </p:txBody>
        </p:sp>
        <p:sp>
          <p:nvSpPr>
            <p:cNvPr id="11" name="Rectangle 35"/>
            <p:cNvSpPr>
              <a:spLocks noChangeArrowheads="1"/>
            </p:cNvSpPr>
            <p:nvPr userDrawn="1"/>
          </p:nvSpPr>
          <p:spPr bwMode="auto">
            <a:xfrm>
              <a:off x="-168" y="4953"/>
              <a:ext cx="147" cy="147"/>
            </a:xfrm>
            <a:prstGeom prst="rect">
              <a:avLst/>
            </a:prstGeom>
            <a:solidFill>
              <a:srgbClr val="EBB632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129600" bIns="64800" anchor="ctr"/>
            <a:lstStyle/>
            <a:p>
              <a:pPr eaLnBrk="0" hangingPunct="0">
                <a:defRPr/>
              </a:pPr>
              <a:endParaRPr lang="de-DE"/>
            </a:p>
          </p:txBody>
        </p:sp>
        <p:sp>
          <p:nvSpPr>
            <p:cNvPr id="12" name="Rectangle 36"/>
            <p:cNvSpPr>
              <a:spLocks noChangeArrowheads="1"/>
            </p:cNvSpPr>
            <p:nvPr userDrawn="1"/>
          </p:nvSpPr>
          <p:spPr bwMode="auto">
            <a:xfrm>
              <a:off x="-168" y="5097"/>
              <a:ext cx="147" cy="147"/>
            </a:xfrm>
            <a:prstGeom prst="rect">
              <a:avLst/>
            </a:prstGeom>
            <a:solidFill>
              <a:srgbClr val="4996C6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129600" bIns="64800" anchor="ctr"/>
            <a:lstStyle/>
            <a:p>
              <a:pPr eaLnBrk="0" hangingPunct="0">
                <a:defRPr/>
              </a:pPr>
              <a:endParaRPr lang="de-DE"/>
            </a:p>
          </p:txBody>
        </p:sp>
        <p:sp>
          <p:nvSpPr>
            <p:cNvPr id="13" name="Rectangle 37"/>
            <p:cNvSpPr>
              <a:spLocks noChangeArrowheads="1"/>
            </p:cNvSpPr>
            <p:nvPr userDrawn="1"/>
          </p:nvSpPr>
          <p:spPr bwMode="auto">
            <a:xfrm>
              <a:off x="-168" y="5241"/>
              <a:ext cx="147" cy="147"/>
            </a:xfrm>
            <a:prstGeom prst="rect">
              <a:avLst/>
            </a:prstGeom>
            <a:solidFill>
              <a:srgbClr val="8CB133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129600" bIns="64800" anchor="ctr"/>
            <a:lstStyle/>
            <a:p>
              <a:pPr eaLnBrk="0" hangingPunct="0">
                <a:defRPr/>
              </a:pPr>
              <a:endParaRPr lang="de-DE"/>
            </a:p>
          </p:txBody>
        </p:sp>
        <p:sp>
          <p:nvSpPr>
            <p:cNvPr id="14" name="Rectangle 38"/>
            <p:cNvSpPr>
              <a:spLocks noChangeArrowheads="1"/>
            </p:cNvSpPr>
            <p:nvPr userDrawn="1"/>
          </p:nvSpPr>
          <p:spPr bwMode="auto">
            <a:xfrm>
              <a:off x="-168" y="5385"/>
              <a:ext cx="147" cy="147"/>
            </a:xfrm>
            <a:prstGeom prst="rect">
              <a:avLst/>
            </a:prstGeom>
            <a:solidFill>
              <a:srgbClr val="87085C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129600" bIns="64800" anchor="ctr"/>
            <a:lstStyle/>
            <a:p>
              <a:pPr eaLnBrk="0" hangingPunct="0">
                <a:defRPr/>
              </a:pPr>
              <a:endParaRPr lang="de-DE"/>
            </a:p>
          </p:txBody>
        </p:sp>
        <p:sp>
          <p:nvSpPr>
            <p:cNvPr id="15" name="Rectangle 39"/>
            <p:cNvSpPr>
              <a:spLocks noChangeArrowheads="1"/>
            </p:cNvSpPr>
            <p:nvPr userDrawn="1"/>
          </p:nvSpPr>
          <p:spPr bwMode="auto">
            <a:xfrm>
              <a:off x="-168" y="3600"/>
              <a:ext cx="147" cy="147"/>
            </a:xfrm>
            <a:prstGeom prst="rect">
              <a:avLst/>
            </a:prstGeom>
            <a:solidFill>
              <a:srgbClr val="C60C30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129600" bIns="64800" anchor="ctr"/>
            <a:lstStyle/>
            <a:p>
              <a:pPr eaLnBrk="0" hangingPunct="0">
                <a:defRPr/>
              </a:pPr>
              <a:endParaRPr lang="de-DE"/>
            </a:p>
          </p:txBody>
        </p:sp>
        <p:sp>
          <p:nvSpPr>
            <p:cNvPr id="16" name="Rectangle 40"/>
            <p:cNvSpPr>
              <a:spLocks noChangeArrowheads="1"/>
            </p:cNvSpPr>
            <p:nvPr userDrawn="1"/>
          </p:nvSpPr>
          <p:spPr bwMode="auto">
            <a:xfrm>
              <a:off x="-168" y="3744"/>
              <a:ext cx="147" cy="147"/>
            </a:xfrm>
            <a:prstGeom prst="rect">
              <a:avLst/>
            </a:prstGeom>
            <a:solidFill>
              <a:srgbClr val="3C3737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129600" bIns="64800" anchor="ctr"/>
            <a:lstStyle/>
            <a:p>
              <a:pPr eaLnBrk="0" hangingPunct="0">
                <a:defRPr/>
              </a:pPr>
              <a:endParaRPr lang="de-DE"/>
            </a:p>
          </p:txBody>
        </p:sp>
        <p:sp>
          <p:nvSpPr>
            <p:cNvPr id="17" name="Rectangle 41"/>
            <p:cNvSpPr>
              <a:spLocks noChangeArrowheads="1"/>
            </p:cNvSpPr>
            <p:nvPr userDrawn="1"/>
          </p:nvSpPr>
          <p:spPr bwMode="auto">
            <a:xfrm>
              <a:off x="-168" y="3888"/>
              <a:ext cx="147" cy="147"/>
            </a:xfrm>
            <a:prstGeom prst="rect">
              <a:avLst/>
            </a:prstGeom>
            <a:solidFill>
              <a:srgbClr val="B7B1A9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129600" bIns="64800" anchor="ctr"/>
            <a:lstStyle/>
            <a:p>
              <a:pPr eaLnBrk="0" hangingPunct="0">
                <a:defRPr/>
              </a:pPr>
              <a:endParaRPr lang="de-DE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6368" y="375143"/>
            <a:ext cx="9291638" cy="1624012"/>
          </a:xfrm>
        </p:spPr>
        <p:txBody>
          <a:bodyPr tIns="108000" rIns="180000"/>
          <a:lstStyle>
            <a:lvl1pPr>
              <a:defRPr sz="4800" baseline="0">
                <a:solidFill>
                  <a:srgbClr val="FFCC66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07250" y="217488"/>
            <a:ext cx="2324100" cy="90027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31775" y="217488"/>
            <a:ext cx="6823075" cy="90027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1777" y="0"/>
            <a:ext cx="12002266" cy="640976"/>
          </a:xfrm>
        </p:spPr>
        <p:txBody>
          <a:bodyPr/>
          <a:lstStyle>
            <a:lvl1pPr algn="ctr">
              <a:defRPr sz="2800" u="sng">
                <a:latin typeface="Garamond" pitchFamily="18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7" y="2085977"/>
            <a:ext cx="11786475" cy="7134225"/>
          </a:xfrm>
        </p:spPr>
        <p:txBody>
          <a:bodyPr/>
          <a:lstStyle>
            <a:lvl1pPr marL="742510" indent="-742510">
              <a:lnSpc>
                <a:spcPct val="100000"/>
              </a:lnSpc>
              <a:spcBef>
                <a:spcPts val="853"/>
              </a:spcBef>
              <a:buFont typeface="Wingdings" pitchFamily="2" charset="2"/>
              <a:buChar char="Ø"/>
              <a:defRPr sz="4000" b="1"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853"/>
              </a:spcBef>
              <a:buFont typeface="Wingdings" pitchFamily="2" charset="2"/>
              <a:buChar char="§"/>
              <a:defRPr sz="3700"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233363" y="645553"/>
            <a:ext cx="12012612" cy="573648"/>
          </a:xfrm>
        </p:spPr>
        <p:txBody>
          <a:bodyPr/>
          <a:lstStyle>
            <a:lvl1pPr algn="ctr" defTabSz="1299395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dirty="0" smtClean="0">
                <a:solidFill>
                  <a:srgbClr val="182F7A"/>
                </a:solidFill>
                <a:latin typeface="Garamond" pitchFamily="18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250825" y="1488235"/>
            <a:ext cx="10668186" cy="627062"/>
          </a:xfrm>
        </p:spPr>
        <p:txBody>
          <a:bodyPr/>
          <a:lstStyle>
            <a:lvl1pPr>
              <a:defRPr sz="3600" b="1" u="sng">
                <a:solidFill>
                  <a:srgbClr val="FF0000"/>
                </a:solidFill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1777" y="0"/>
            <a:ext cx="12002266" cy="640976"/>
          </a:xfrm>
        </p:spPr>
        <p:txBody>
          <a:bodyPr/>
          <a:lstStyle>
            <a:lvl1pPr algn="ctr">
              <a:defRPr sz="2800" u="sng">
                <a:latin typeface="Garamond" pitchFamily="18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7" y="2085977"/>
            <a:ext cx="11786475" cy="7134225"/>
          </a:xfrm>
        </p:spPr>
        <p:txBody>
          <a:bodyPr/>
          <a:lstStyle>
            <a:lvl1pPr marL="742510" indent="-742510">
              <a:lnSpc>
                <a:spcPct val="100000"/>
              </a:lnSpc>
              <a:spcBef>
                <a:spcPts val="853"/>
              </a:spcBef>
              <a:buFont typeface="Wingdings" pitchFamily="2" charset="2"/>
              <a:buChar char="Ø"/>
              <a:defRPr sz="4000" b="1"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853"/>
              </a:spcBef>
              <a:buFont typeface="Wingdings" pitchFamily="2" charset="2"/>
              <a:buChar char="§"/>
              <a:defRPr sz="3700"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233363" y="645553"/>
            <a:ext cx="12012612" cy="573648"/>
          </a:xfrm>
        </p:spPr>
        <p:txBody>
          <a:bodyPr/>
          <a:lstStyle>
            <a:lvl1pPr algn="ctr" defTabSz="1299395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dirty="0" smtClean="0">
                <a:solidFill>
                  <a:srgbClr val="182F7A"/>
                </a:solidFill>
                <a:latin typeface="Garamond" pitchFamily="18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250825" y="1488235"/>
            <a:ext cx="10668186" cy="627062"/>
          </a:xfrm>
        </p:spPr>
        <p:txBody>
          <a:bodyPr/>
          <a:lstStyle>
            <a:lvl1pPr>
              <a:defRPr sz="3600" b="1" u="sng">
                <a:solidFill>
                  <a:srgbClr val="FF0000"/>
                </a:solidFill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1777" y="0"/>
            <a:ext cx="12002266" cy="640976"/>
          </a:xfrm>
        </p:spPr>
        <p:txBody>
          <a:bodyPr/>
          <a:lstStyle>
            <a:lvl1pPr algn="ctr">
              <a:defRPr sz="2800" u="sng">
                <a:latin typeface="Garamond" pitchFamily="18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7" y="2085977"/>
            <a:ext cx="11786475" cy="7134225"/>
          </a:xfrm>
        </p:spPr>
        <p:txBody>
          <a:bodyPr/>
          <a:lstStyle>
            <a:lvl1pPr marL="742510" indent="-742510">
              <a:lnSpc>
                <a:spcPct val="100000"/>
              </a:lnSpc>
              <a:spcBef>
                <a:spcPts val="853"/>
              </a:spcBef>
              <a:buFont typeface="Wingdings" pitchFamily="2" charset="2"/>
              <a:buChar char="Ø"/>
              <a:defRPr sz="4000" b="1"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853"/>
              </a:spcBef>
              <a:buFont typeface="Wingdings" pitchFamily="2" charset="2"/>
              <a:buChar char="§"/>
              <a:defRPr sz="3700"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233363" y="645553"/>
            <a:ext cx="12012612" cy="573648"/>
          </a:xfrm>
        </p:spPr>
        <p:txBody>
          <a:bodyPr/>
          <a:lstStyle>
            <a:lvl1pPr algn="ctr" defTabSz="1299395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dirty="0" smtClean="0">
                <a:solidFill>
                  <a:srgbClr val="182F7A"/>
                </a:solidFill>
                <a:latin typeface="Garamond" pitchFamily="18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250825" y="1488235"/>
            <a:ext cx="10668186" cy="627062"/>
          </a:xfrm>
        </p:spPr>
        <p:txBody>
          <a:bodyPr/>
          <a:lstStyle>
            <a:lvl1pPr>
              <a:defRPr sz="3600" b="1" u="sng">
                <a:solidFill>
                  <a:srgbClr val="FF0000"/>
                </a:solidFill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1777" y="0"/>
            <a:ext cx="12002266" cy="640976"/>
          </a:xfrm>
        </p:spPr>
        <p:txBody>
          <a:bodyPr/>
          <a:lstStyle>
            <a:lvl1pPr algn="ctr">
              <a:defRPr sz="2800" u="sng">
                <a:latin typeface="Garamond" pitchFamily="18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7" y="2085977"/>
            <a:ext cx="11786475" cy="7134225"/>
          </a:xfrm>
        </p:spPr>
        <p:txBody>
          <a:bodyPr/>
          <a:lstStyle>
            <a:lvl1pPr marL="742510" indent="-742510">
              <a:lnSpc>
                <a:spcPct val="100000"/>
              </a:lnSpc>
              <a:spcBef>
                <a:spcPts val="853"/>
              </a:spcBef>
              <a:buFont typeface="Wingdings" pitchFamily="2" charset="2"/>
              <a:buChar char="Ø"/>
              <a:defRPr sz="4000" b="1"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853"/>
              </a:spcBef>
              <a:buFont typeface="Wingdings" pitchFamily="2" charset="2"/>
              <a:buChar char="§"/>
              <a:defRPr sz="3700"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233363" y="645553"/>
            <a:ext cx="12012612" cy="573648"/>
          </a:xfrm>
        </p:spPr>
        <p:txBody>
          <a:bodyPr/>
          <a:lstStyle>
            <a:lvl1pPr algn="ctr" defTabSz="1299395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dirty="0" smtClean="0">
                <a:solidFill>
                  <a:srgbClr val="182F7A"/>
                </a:solidFill>
                <a:latin typeface="Garamond" pitchFamily="18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250825" y="1488235"/>
            <a:ext cx="10668186" cy="627062"/>
          </a:xfrm>
        </p:spPr>
        <p:txBody>
          <a:bodyPr/>
          <a:lstStyle>
            <a:lvl1pPr>
              <a:defRPr sz="3600" b="1" u="sng">
                <a:solidFill>
                  <a:srgbClr val="FF0000"/>
                </a:solidFill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1777" y="0"/>
            <a:ext cx="12002266" cy="640976"/>
          </a:xfrm>
        </p:spPr>
        <p:txBody>
          <a:bodyPr/>
          <a:lstStyle>
            <a:lvl1pPr algn="ctr">
              <a:defRPr sz="2800" u="sng">
                <a:latin typeface="Garamond" pitchFamily="18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7" y="2085977"/>
            <a:ext cx="11786475" cy="7134225"/>
          </a:xfrm>
        </p:spPr>
        <p:txBody>
          <a:bodyPr/>
          <a:lstStyle>
            <a:lvl1pPr marL="742510" indent="-742510">
              <a:lnSpc>
                <a:spcPct val="100000"/>
              </a:lnSpc>
              <a:spcBef>
                <a:spcPts val="853"/>
              </a:spcBef>
              <a:buFont typeface="Wingdings" pitchFamily="2" charset="2"/>
              <a:buChar char="Ø"/>
              <a:defRPr sz="4000" b="1"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853"/>
              </a:spcBef>
              <a:buFont typeface="Wingdings" pitchFamily="2" charset="2"/>
              <a:buChar char="§"/>
              <a:defRPr sz="3700"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233363" y="645553"/>
            <a:ext cx="12012612" cy="573648"/>
          </a:xfrm>
        </p:spPr>
        <p:txBody>
          <a:bodyPr/>
          <a:lstStyle>
            <a:lvl1pPr algn="ctr" defTabSz="1299395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dirty="0" smtClean="0">
                <a:solidFill>
                  <a:srgbClr val="182F7A"/>
                </a:solidFill>
                <a:latin typeface="Garamond" pitchFamily="18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250825" y="1488235"/>
            <a:ext cx="10668186" cy="627062"/>
          </a:xfrm>
        </p:spPr>
        <p:txBody>
          <a:bodyPr/>
          <a:lstStyle>
            <a:lvl1pPr>
              <a:defRPr sz="3600" b="1" u="sng">
                <a:solidFill>
                  <a:srgbClr val="FF0000"/>
                </a:solidFill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1777" y="0"/>
            <a:ext cx="12002266" cy="640976"/>
          </a:xfrm>
        </p:spPr>
        <p:txBody>
          <a:bodyPr/>
          <a:lstStyle>
            <a:lvl1pPr algn="ctr">
              <a:defRPr sz="2800" u="sng">
                <a:latin typeface="Garamond" pitchFamily="18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7" y="2085977"/>
            <a:ext cx="11786475" cy="7134225"/>
          </a:xfrm>
        </p:spPr>
        <p:txBody>
          <a:bodyPr/>
          <a:lstStyle>
            <a:lvl1pPr marL="742510" indent="-742510">
              <a:lnSpc>
                <a:spcPct val="100000"/>
              </a:lnSpc>
              <a:spcBef>
                <a:spcPts val="853"/>
              </a:spcBef>
              <a:buFont typeface="Wingdings" pitchFamily="2" charset="2"/>
              <a:buChar char="Ø"/>
              <a:defRPr sz="4000" b="1"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853"/>
              </a:spcBef>
              <a:buFont typeface="Wingdings" pitchFamily="2" charset="2"/>
              <a:buChar char="§"/>
              <a:defRPr sz="3700"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233363" y="645553"/>
            <a:ext cx="12012612" cy="573648"/>
          </a:xfrm>
        </p:spPr>
        <p:txBody>
          <a:bodyPr/>
          <a:lstStyle>
            <a:lvl1pPr algn="ctr" defTabSz="1299395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dirty="0" smtClean="0">
                <a:solidFill>
                  <a:srgbClr val="182F7A"/>
                </a:solidFill>
                <a:latin typeface="Garamond" pitchFamily="18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250825" y="1488235"/>
            <a:ext cx="10668186" cy="627062"/>
          </a:xfrm>
        </p:spPr>
        <p:txBody>
          <a:bodyPr/>
          <a:lstStyle>
            <a:lvl1pPr>
              <a:defRPr sz="3600" b="1" u="sng">
                <a:solidFill>
                  <a:srgbClr val="FF0000"/>
                </a:solidFill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1777" y="0"/>
            <a:ext cx="12002266" cy="640976"/>
          </a:xfrm>
        </p:spPr>
        <p:txBody>
          <a:bodyPr/>
          <a:lstStyle>
            <a:lvl1pPr algn="ctr">
              <a:defRPr sz="2800" u="sng">
                <a:latin typeface="Garamond" pitchFamily="18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7" y="2085977"/>
            <a:ext cx="11786475" cy="7134225"/>
          </a:xfrm>
        </p:spPr>
        <p:txBody>
          <a:bodyPr/>
          <a:lstStyle>
            <a:lvl1pPr marL="742510" indent="-742510">
              <a:lnSpc>
                <a:spcPct val="100000"/>
              </a:lnSpc>
              <a:spcBef>
                <a:spcPts val="853"/>
              </a:spcBef>
              <a:buFont typeface="Wingdings" pitchFamily="2" charset="2"/>
              <a:buChar char="Ø"/>
              <a:defRPr sz="4000" b="1"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853"/>
              </a:spcBef>
              <a:buFont typeface="Wingdings" pitchFamily="2" charset="2"/>
              <a:buChar char="§"/>
              <a:defRPr sz="3700"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233363" y="645553"/>
            <a:ext cx="12012612" cy="573648"/>
          </a:xfrm>
        </p:spPr>
        <p:txBody>
          <a:bodyPr/>
          <a:lstStyle>
            <a:lvl1pPr algn="ctr" defTabSz="1299395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dirty="0" smtClean="0">
                <a:solidFill>
                  <a:srgbClr val="182F7A"/>
                </a:solidFill>
                <a:latin typeface="Garamond" pitchFamily="18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250825" y="1488235"/>
            <a:ext cx="10668186" cy="627062"/>
          </a:xfrm>
        </p:spPr>
        <p:txBody>
          <a:bodyPr/>
          <a:lstStyle>
            <a:lvl1pPr>
              <a:defRPr sz="3600" b="1" u="sng">
                <a:solidFill>
                  <a:srgbClr val="FF0000"/>
                </a:solidFill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1777" y="0"/>
            <a:ext cx="12002266" cy="640976"/>
          </a:xfrm>
        </p:spPr>
        <p:txBody>
          <a:bodyPr/>
          <a:lstStyle>
            <a:lvl1pPr algn="ctr">
              <a:defRPr sz="2800" u="sng">
                <a:latin typeface="Garamond" pitchFamily="18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7" y="2085977"/>
            <a:ext cx="11786475" cy="7134225"/>
          </a:xfrm>
        </p:spPr>
        <p:txBody>
          <a:bodyPr/>
          <a:lstStyle>
            <a:lvl1pPr marL="742510" indent="-742510">
              <a:lnSpc>
                <a:spcPct val="100000"/>
              </a:lnSpc>
              <a:spcBef>
                <a:spcPts val="853"/>
              </a:spcBef>
              <a:buFont typeface="Wingdings" pitchFamily="2" charset="2"/>
              <a:buChar char="Ø"/>
              <a:defRPr sz="4000" b="1"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853"/>
              </a:spcBef>
              <a:buFont typeface="Wingdings" pitchFamily="2" charset="2"/>
              <a:buChar char="§"/>
              <a:defRPr sz="3700"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233363" y="645553"/>
            <a:ext cx="12012612" cy="573648"/>
          </a:xfrm>
        </p:spPr>
        <p:txBody>
          <a:bodyPr/>
          <a:lstStyle>
            <a:lvl1pPr algn="ctr" defTabSz="1299395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dirty="0" smtClean="0">
                <a:solidFill>
                  <a:srgbClr val="182F7A"/>
                </a:solidFill>
                <a:latin typeface="Garamond" pitchFamily="18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250825" y="1488235"/>
            <a:ext cx="10668186" cy="627062"/>
          </a:xfrm>
        </p:spPr>
        <p:txBody>
          <a:bodyPr/>
          <a:lstStyle>
            <a:lvl1pPr>
              <a:defRPr sz="3600" b="1" u="sng">
                <a:solidFill>
                  <a:srgbClr val="FF0000"/>
                </a:solidFill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1775" y="381000"/>
            <a:ext cx="12002266" cy="14605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2085975"/>
            <a:ext cx="11786476" cy="7134225"/>
          </a:xfrm>
        </p:spPr>
        <p:txBody>
          <a:bodyPr/>
          <a:lstStyle>
            <a:lvl1pPr marL="0" indent="0">
              <a:defRPr sz="3600" b="1"/>
            </a:lvl1pPr>
            <a:lvl2pPr>
              <a:buFont typeface="Wingdings" pitchFamily="2" charset="2"/>
              <a:buChar char="§"/>
              <a:defRPr sz="3200"/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1777" y="0"/>
            <a:ext cx="12002266" cy="640976"/>
          </a:xfrm>
        </p:spPr>
        <p:txBody>
          <a:bodyPr/>
          <a:lstStyle>
            <a:lvl1pPr algn="ctr">
              <a:defRPr sz="2800" u="sng">
                <a:latin typeface="Garamond" pitchFamily="18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7" y="2085977"/>
            <a:ext cx="11786475" cy="7134225"/>
          </a:xfrm>
        </p:spPr>
        <p:txBody>
          <a:bodyPr/>
          <a:lstStyle>
            <a:lvl1pPr marL="742510" indent="-742510">
              <a:lnSpc>
                <a:spcPct val="100000"/>
              </a:lnSpc>
              <a:spcBef>
                <a:spcPts val="853"/>
              </a:spcBef>
              <a:buFont typeface="Wingdings" pitchFamily="2" charset="2"/>
              <a:buChar char="Ø"/>
              <a:defRPr sz="4000" b="1"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853"/>
              </a:spcBef>
              <a:buFont typeface="Wingdings" pitchFamily="2" charset="2"/>
              <a:buChar char="§"/>
              <a:defRPr sz="3700"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233363" y="645553"/>
            <a:ext cx="12012612" cy="573648"/>
          </a:xfrm>
        </p:spPr>
        <p:txBody>
          <a:bodyPr/>
          <a:lstStyle>
            <a:lvl1pPr algn="ctr" defTabSz="1299395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dirty="0" smtClean="0">
                <a:solidFill>
                  <a:srgbClr val="182F7A"/>
                </a:solidFill>
                <a:latin typeface="Garamond" pitchFamily="18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250825" y="1488235"/>
            <a:ext cx="10668186" cy="627062"/>
          </a:xfrm>
        </p:spPr>
        <p:txBody>
          <a:bodyPr/>
          <a:lstStyle>
            <a:lvl1pPr>
              <a:defRPr sz="3600" b="1" u="sng">
                <a:solidFill>
                  <a:srgbClr val="FF0000"/>
                </a:solidFill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1777" y="0"/>
            <a:ext cx="12002266" cy="640976"/>
          </a:xfrm>
        </p:spPr>
        <p:txBody>
          <a:bodyPr/>
          <a:lstStyle>
            <a:lvl1pPr algn="ctr">
              <a:defRPr sz="2800" u="sng">
                <a:latin typeface="Garamond" pitchFamily="18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7" y="2085977"/>
            <a:ext cx="11786475" cy="7134225"/>
          </a:xfrm>
        </p:spPr>
        <p:txBody>
          <a:bodyPr/>
          <a:lstStyle>
            <a:lvl1pPr marL="742510" indent="-742510">
              <a:lnSpc>
                <a:spcPct val="100000"/>
              </a:lnSpc>
              <a:spcBef>
                <a:spcPts val="853"/>
              </a:spcBef>
              <a:buFont typeface="Wingdings" pitchFamily="2" charset="2"/>
              <a:buChar char="Ø"/>
              <a:defRPr sz="4000" b="1"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853"/>
              </a:spcBef>
              <a:buFont typeface="Wingdings" pitchFamily="2" charset="2"/>
              <a:buChar char="§"/>
              <a:defRPr sz="3700"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233363" y="645553"/>
            <a:ext cx="12012612" cy="573648"/>
          </a:xfrm>
        </p:spPr>
        <p:txBody>
          <a:bodyPr/>
          <a:lstStyle>
            <a:lvl1pPr algn="ctr" defTabSz="1299395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dirty="0" smtClean="0">
                <a:solidFill>
                  <a:srgbClr val="182F7A"/>
                </a:solidFill>
                <a:latin typeface="Garamond" pitchFamily="18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250825" y="1488235"/>
            <a:ext cx="10668186" cy="627062"/>
          </a:xfrm>
        </p:spPr>
        <p:txBody>
          <a:bodyPr/>
          <a:lstStyle>
            <a:lvl1pPr>
              <a:defRPr sz="3600" b="1" u="sng">
                <a:solidFill>
                  <a:srgbClr val="FF0000"/>
                </a:solidFill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1777" y="0"/>
            <a:ext cx="12002266" cy="640976"/>
          </a:xfrm>
        </p:spPr>
        <p:txBody>
          <a:bodyPr/>
          <a:lstStyle>
            <a:lvl1pPr algn="ctr">
              <a:defRPr sz="2800" u="sng">
                <a:latin typeface="Garamond" pitchFamily="18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7" y="2085977"/>
            <a:ext cx="11786475" cy="7134225"/>
          </a:xfrm>
        </p:spPr>
        <p:txBody>
          <a:bodyPr/>
          <a:lstStyle>
            <a:lvl1pPr marL="742510" indent="-742510">
              <a:lnSpc>
                <a:spcPct val="100000"/>
              </a:lnSpc>
              <a:spcBef>
                <a:spcPts val="853"/>
              </a:spcBef>
              <a:buFont typeface="Wingdings" pitchFamily="2" charset="2"/>
              <a:buChar char="Ø"/>
              <a:defRPr sz="4000" b="1"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853"/>
              </a:spcBef>
              <a:buFont typeface="Wingdings" pitchFamily="2" charset="2"/>
              <a:buChar char="§"/>
              <a:defRPr sz="3700"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233363" y="645553"/>
            <a:ext cx="12012612" cy="573648"/>
          </a:xfrm>
        </p:spPr>
        <p:txBody>
          <a:bodyPr/>
          <a:lstStyle>
            <a:lvl1pPr algn="ctr" defTabSz="1299395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dirty="0" smtClean="0">
                <a:solidFill>
                  <a:srgbClr val="182F7A"/>
                </a:solidFill>
                <a:latin typeface="Garamond" pitchFamily="18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250825" y="1488235"/>
            <a:ext cx="10668186" cy="627062"/>
          </a:xfrm>
        </p:spPr>
        <p:txBody>
          <a:bodyPr/>
          <a:lstStyle>
            <a:lvl1pPr>
              <a:defRPr sz="3600" b="1" u="sng">
                <a:solidFill>
                  <a:srgbClr val="FF0000"/>
                </a:solidFill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1777" y="0"/>
            <a:ext cx="12002266" cy="640976"/>
          </a:xfrm>
        </p:spPr>
        <p:txBody>
          <a:bodyPr/>
          <a:lstStyle>
            <a:lvl1pPr algn="ctr">
              <a:defRPr sz="2800" u="sng">
                <a:latin typeface="Garamond" pitchFamily="18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7" y="2085977"/>
            <a:ext cx="11786475" cy="7134225"/>
          </a:xfrm>
        </p:spPr>
        <p:txBody>
          <a:bodyPr/>
          <a:lstStyle>
            <a:lvl1pPr marL="742510" indent="-742510">
              <a:lnSpc>
                <a:spcPct val="100000"/>
              </a:lnSpc>
              <a:spcBef>
                <a:spcPts val="853"/>
              </a:spcBef>
              <a:buFont typeface="Wingdings" pitchFamily="2" charset="2"/>
              <a:buChar char="Ø"/>
              <a:defRPr sz="4000" b="1"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853"/>
              </a:spcBef>
              <a:buFont typeface="Wingdings" pitchFamily="2" charset="2"/>
              <a:buChar char="§"/>
              <a:defRPr sz="3700"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233363" y="645553"/>
            <a:ext cx="12012612" cy="573648"/>
          </a:xfrm>
        </p:spPr>
        <p:txBody>
          <a:bodyPr/>
          <a:lstStyle>
            <a:lvl1pPr algn="ctr" defTabSz="1299395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dirty="0" smtClean="0">
                <a:solidFill>
                  <a:srgbClr val="182F7A"/>
                </a:solidFill>
                <a:latin typeface="Garamond" pitchFamily="18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250825" y="1488235"/>
            <a:ext cx="10668186" cy="627062"/>
          </a:xfrm>
        </p:spPr>
        <p:txBody>
          <a:bodyPr/>
          <a:lstStyle>
            <a:lvl1pPr>
              <a:defRPr sz="3600" b="1" u="sng">
                <a:solidFill>
                  <a:srgbClr val="FF0000"/>
                </a:solidFill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1777" y="0"/>
            <a:ext cx="12002266" cy="640976"/>
          </a:xfrm>
        </p:spPr>
        <p:txBody>
          <a:bodyPr/>
          <a:lstStyle>
            <a:lvl1pPr algn="ctr">
              <a:defRPr sz="2800" u="sng">
                <a:latin typeface="Garamond" pitchFamily="18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7" y="2085977"/>
            <a:ext cx="11786475" cy="7134225"/>
          </a:xfrm>
        </p:spPr>
        <p:txBody>
          <a:bodyPr/>
          <a:lstStyle>
            <a:lvl1pPr marL="742510" indent="-742510">
              <a:lnSpc>
                <a:spcPct val="100000"/>
              </a:lnSpc>
              <a:spcBef>
                <a:spcPts val="853"/>
              </a:spcBef>
              <a:buFont typeface="Wingdings" pitchFamily="2" charset="2"/>
              <a:buChar char="Ø"/>
              <a:defRPr sz="4000" b="1"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853"/>
              </a:spcBef>
              <a:buFont typeface="Wingdings" pitchFamily="2" charset="2"/>
              <a:buChar char="§"/>
              <a:defRPr sz="3700"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233363" y="645553"/>
            <a:ext cx="12012612" cy="573648"/>
          </a:xfrm>
        </p:spPr>
        <p:txBody>
          <a:bodyPr/>
          <a:lstStyle>
            <a:lvl1pPr algn="ctr" defTabSz="1299395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dirty="0" smtClean="0">
                <a:solidFill>
                  <a:srgbClr val="182F7A"/>
                </a:solidFill>
                <a:latin typeface="Garamond" pitchFamily="18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250825" y="1488235"/>
            <a:ext cx="10668186" cy="627062"/>
          </a:xfrm>
        </p:spPr>
        <p:txBody>
          <a:bodyPr/>
          <a:lstStyle>
            <a:lvl1pPr>
              <a:defRPr sz="3600" b="1" u="sng">
                <a:solidFill>
                  <a:srgbClr val="FF0000"/>
                </a:solidFill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1777" y="0"/>
            <a:ext cx="12002266" cy="640976"/>
          </a:xfrm>
        </p:spPr>
        <p:txBody>
          <a:bodyPr/>
          <a:lstStyle>
            <a:lvl1pPr algn="ctr">
              <a:defRPr sz="2800" u="sng">
                <a:latin typeface="Garamond" pitchFamily="18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7" y="2085977"/>
            <a:ext cx="11786475" cy="7134225"/>
          </a:xfrm>
        </p:spPr>
        <p:txBody>
          <a:bodyPr/>
          <a:lstStyle>
            <a:lvl1pPr marL="742510" indent="-742510">
              <a:lnSpc>
                <a:spcPct val="100000"/>
              </a:lnSpc>
              <a:spcBef>
                <a:spcPts val="853"/>
              </a:spcBef>
              <a:buFont typeface="Wingdings" pitchFamily="2" charset="2"/>
              <a:buChar char="Ø"/>
              <a:defRPr sz="4000" b="1"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853"/>
              </a:spcBef>
              <a:buFont typeface="Wingdings" pitchFamily="2" charset="2"/>
              <a:buChar char="§"/>
              <a:defRPr sz="3700"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233363" y="645553"/>
            <a:ext cx="12012612" cy="573648"/>
          </a:xfrm>
        </p:spPr>
        <p:txBody>
          <a:bodyPr/>
          <a:lstStyle>
            <a:lvl1pPr algn="ctr" defTabSz="1299395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dirty="0" smtClean="0">
                <a:solidFill>
                  <a:srgbClr val="182F7A"/>
                </a:solidFill>
                <a:latin typeface="Garamond" pitchFamily="18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250825" y="1488235"/>
            <a:ext cx="10668186" cy="627062"/>
          </a:xfrm>
        </p:spPr>
        <p:txBody>
          <a:bodyPr/>
          <a:lstStyle>
            <a:lvl1pPr>
              <a:defRPr sz="3600" b="1" u="sng">
                <a:solidFill>
                  <a:srgbClr val="FF0000"/>
                </a:solidFill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1777" y="0"/>
            <a:ext cx="12002266" cy="640976"/>
          </a:xfrm>
        </p:spPr>
        <p:txBody>
          <a:bodyPr/>
          <a:lstStyle>
            <a:lvl1pPr algn="ctr">
              <a:defRPr sz="2800" u="sng">
                <a:latin typeface="Garamond" pitchFamily="18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7" y="2085977"/>
            <a:ext cx="11786475" cy="7134225"/>
          </a:xfrm>
        </p:spPr>
        <p:txBody>
          <a:bodyPr/>
          <a:lstStyle>
            <a:lvl1pPr marL="742510" indent="-742510">
              <a:lnSpc>
                <a:spcPct val="100000"/>
              </a:lnSpc>
              <a:spcBef>
                <a:spcPts val="853"/>
              </a:spcBef>
              <a:buFont typeface="Wingdings" pitchFamily="2" charset="2"/>
              <a:buChar char="Ø"/>
              <a:defRPr sz="4000" b="1"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853"/>
              </a:spcBef>
              <a:buFont typeface="Wingdings" pitchFamily="2" charset="2"/>
              <a:buChar char="§"/>
              <a:defRPr sz="3700"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233363" y="645553"/>
            <a:ext cx="12012612" cy="573648"/>
          </a:xfrm>
        </p:spPr>
        <p:txBody>
          <a:bodyPr/>
          <a:lstStyle>
            <a:lvl1pPr algn="ctr" defTabSz="1299395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dirty="0" smtClean="0">
                <a:solidFill>
                  <a:srgbClr val="182F7A"/>
                </a:solidFill>
                <a:latin typeface="Garamond" pitchFamily="18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250825" y="1488235"/>
            <a:ext cx="10668186" cy="627062"/>
          </a:xfrm>
        </p:spPr>
        <p:txBody>
          <a:bodyPr/>
          <a:lstStyle>
            <a:lvl1pPr>
              <a:defRPr sz="3600" b="1" u="sng">
                <a:solidFill>
                  <a:srgbClr val="FF0000"/>
                </a:solidFill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1777" y="0"/>
            <a:ext cx="12002266" cy="640976"/>
          </a:xfrm>
        </p:spPr>
        <p:txBody>
          <a:bodyPr/>
          <a:lstStyle>
            <a:lvl1pPr algn="ctr">
              <a:defRPr sz="2800" u="sng">
                <a:latin typeface="Garamond" pitchFamily="18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7" y="2085977"/>
            <a:ext cx="11786475" cy="7134225"/>
          </a:xfrm>
        </p:spPr>
        <p:txBody>
          <a:bodyPr/>
          <a:lstStyle>
            <a:lvl1pPr marL="742510" indent="-742510">
              <a:lnSpc>
                <a:spcPct val="100000"/>
              </a:lnSpc>
              <a:spcBef>
                <a:spcPts val="853"/>
              </a:spcBef>
              <a:buFont typeface="Wingdings" pitchFamily="2" charset="2"/>
              <a:buChar char="Ø"/>
              <a:defRPr sz="4000" b="1"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853"/>
              </a:spcBef>
              <a:buFont typeface="Wingdings" pitchFamily="2" charset="2"/>
              <a:buChar char="§"/>
              <a:defRPr sz="3700"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233363" y="645553"/>
            <a:ext cx="12012612" cy="573648"/>
          </a:xfrm>
        </p:spPr>
        <p:txBody>
          <a:bodyPr/>
          <a:lstStyle>
            <a:lvl1pPr algn="ctr" defTabSz="1299395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dirty="0" smtClean="0">
                <a:solidFill>
                  <a:srgbClr val="182F7A"/>
                </a:solidFill>
                <a:latin typeface="Garamond" pitchFamily="18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250825" y="1488235"/>
            <a:ext cx="10668186" cy="627062"/>
          </a:xfrm>
        </p:spPr>
        <p:txBody>
          <a:bodyPr/>
          <a:lstStyle>
            <a:lvl1pPr>
              <a:defRPr sz="3600" b="1" u="sng">
                <a:solidFill>
                  <a:srgbClr val="FF0000"/>
                </a:solidFill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1777" y="0"/>
            <a:ext cx="12002266" cy="640976"/>
          </a:xfrm>
        </p:spPr>
        <p:txBody>
          <a:bodyPr/>
          <a:lstStyle>
            <a:lvl1pPr algn="ctr">
              <a:defRPr sz="2800" u="sng">
                <a:latin typeface="Garamond" pitchFamily="18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7" y="2085977"/>
            <a:ext cx="11786475" cy="7134225"/>
          </a:xfrm>
        </p:spPr>
        <p:txBody>
          <a:bodyPr/>
          <a:lstStyle>
            <a:lvl1pPr marL="742510" indent="-742510">
              <a:lnSpc>
                <a:spcPct val="100000"/>
              </a:lnSpc>
              <a:spcBef>
                <a:spcPts val="853"/>
              </a:spcBef>
              <a:buFont typeface="Wingdings" pitchFamily="2" charset="2"/>
              <a:buChar char="Ø"/>
              <a:defRPr sz="4000" b="1"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853"/>
              </a:spcBef>
              <a:buFont typeface="Wingdings" pitchFamily="2" charset="2"/>
              <a:buChar char="§"/>
              <a:defRPr sz="3700"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233363" y="645553"/>
            <a:ext cx="12012612" cy="573648"/>
          </a:xfrm>
        </p:spPr>
        <p:txBody>
          <a:bodyPr/>
          <a:lstStyle>
            <a:lvl1pPr algn="ctr" defTabSz="1299395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dirty="0" smtClean="0">
                <a:solidFill>
                  <a:srgbClr val="182F7A"/>
                </a:solidFill>
                <a:latin typeface="Garamond" pitchFamily="18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250825" y="1488235"/>
            <a:ext cx="10668186" cy="627062"/>
          </a:xfrm>
        </p:spPr>
        <p:txBody>
          <a:bodyPr/>
          <a:lstStyle>
            <a:lvl1pPr>
              <a:defRPr sz="3600" b="1" u="sng">
                <a:solidFill>
                  <a:srgbClr val="FF0000"/>
                </a:solidFill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1777" y="0"/>
            <a:ext cx="12002266" cy="640976"/>
          </a:xfrm>
        </p:spPr>
        <p:txBody>
          <a:bodyPr/>
          <a:lstStyle>
            <a:lvl1pPr algn="ctr">
              <a:defRPr sz="2800" u="sng">
                <a:latin typeface="Garamond" pitchFamily="18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7" y="2085977"/>
            <a:ext cx="11786475" cy="7134225"/>
          </a:xfrm>
        </p:spPr>
        <p:txBody>
          <a:bodyPr/>
          <a:lstStyle>
            <a:lvl1pPr marL="742510" indent="-742510">
              <a:lnSpc>
                <a:spcPct val="100000"/>
              </a:lnSpc>
              <a:spcBef>
                <a:spcPts val="853"/>
              </a:spcBef>
              <a:buFont typeface="Wingdings" pitchFamily="2" charset="2"/>
              <a:buChar char="Ø"/>
              <a:defRPr sz="4000" b="1"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853"/>
              </a:spcBef>
              <a:buFont typeface="Wingdings" pitchFamily="2" charset="2"/>
              <a:buChar char="§"/>
              <a:defRPr sz="3700"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233363" y="645553"/>
            <a:ext cx="12012612" cy="573648"/>
          </a:xfrm>
        </p:spPr>
        <p:txBody>
          <a:bodyPr/>
          <a:lstStyle>
            <a:lvl1pPr algn="ctr" defTabSz="1299395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dirty="0" smtClean="0">
                <a:solidFill>
                  <a:srgbClr val="182F7A"/>
                </a:solidFill>
                <a:latin typeface="Garamond" pitchFamily="18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250825" y="1488235"/>
            <a:ext cx="10668186" cy="627062"/>
          </a:xfrm>
        </p:spPr>
        <p:txBody>
          <a:bodyPr/>
          <a:lstStyle>
            <a:lvl1pPr>
              <a:defRPr sz="3600" b="1" u="sng">
                <a:solidFill>
                  <a:srgbClr val="FF0000"/>
                </a:solidFill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4275"/>
            <a:ext cx="11052175" cy="193516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0675"/>
            <a:ext cx="11052175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1777" y="0"/>
            <a:ext cx="12002266" cy="640976"/>
          </a:xfrm>
        </p:spPr>
        <p:txBody>
          <a:bodyPr/>
          <a:lstStyle>
            <a:lvl1pPr algn="ctr">
              <a:defRPr sz="2800" u="sng">
                <a:latin typeface="Garamond" pitchFamily="18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7" y="2085977"/>
            <a:ext cx="11786475" cy="7134225"/>
          </a:xfrm>
        </p:spPr>
        <p:txBody>
          <a:bodyPr/>
          <a:lstStyle>
            <a:lvl1pPr marL="742510" indent="-742510">
              <a:lnSpc>
                <a:spcPct val="100000"/>
              </a:lnSpc>
              <a:spcBef>
                <a:spcPts val="853"/>
              </a:spcBef>
              <a:buFont typeface="Wingdings" pitchFamily="2" charset="2"/>
              <a:buChar char="Ø"/>
              <a:defRPr sz="4000" b="1"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853"/>
              </a:spcBef>
              <a:buFont typeface="Wingdings" pitchFamily="2" charset="2"/>
              <a:buChar char="§"/>
              <a:defRPr sz="3700"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233363" y="645553"/>
            <a:ext cx="12012612" cy="573648"/>
          </a:xfrm>
        </p:spPr>
        <p:txBody>
          <a:bodyPr/>
          <a:lstStyle>
            <a:lvl1pPr algn="ctr" defTabSz="1299395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dirty="0" smtClean="0">
                <a:solidFill>
                  <a:srgbClr val="182F7A"/>
                </a:solidFill>
                <a:latin typeface="Garamond" pitchFamily="18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250825" y="1488235"/>
            <a:ext cx="10668186" cy="627062"/>
          </a:xfrm>
        </p:spPr>
        <p:txBody>
          <a:bodyPr/>
          <a:lstStyle>
            <a:lvl1pPr>
              <a:defRPr sz="3600" b="1" u="sng">
                <a:solidFill>
                  <a:srgbClr val="FF0000"/>
                </a:solidFill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1777" y="0"/>
            <a:ext cx="12002266" cy="640976"/>
          </a:xfrm>
        </p:spPr>
        <p:txBody>
          <a:bodyPr/>
          <a:lstStyle>
            <a:lvl1pPr algn="ctr">
              <a:defRPr sz="2800" u="sng">
                <a:latin typeface="Garamond" pitchFamily="18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7" y="2085977"/>
            <a:ext cx="11786475" cy="7134225"/>
          </a:xfrm>
        </p:spPr>
        <p:txBody>
          <a:bodyPr/>
          <a:lstStyle>
            <a:lvl1pPr marL="742510" indent="-742510">
              <a:lnSpc>
                <a:spcPct val="100000"/>
              </a:lnSpc>
              <a:spcBef>
                <a:spcPts val="853"/>
              </a:spcBef>
              <a:buFont typeface="Wingdings" pitchFamily="2" charset="2"/>
              <a:buChar char="Ø"/>
              <a:defRPr sz="4000" b="1"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853"/>
              </a:spcBef>
              <a:buFont typeface="Wingdings" pitchFamily="2" charset="2"/>
              <a:buChar char="§"/>
              <a:defRPr sz="3700"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233363" y="645553"/>
            <a:ext cx="12012612" cy="573648"/>
          </a:xfrm>
        </p:spPr>
        <p:txBody>
          <a:bodyPr/>
          <a:lstStyle>
            <a:lvl1pPr algn="ctr" defTabSz="1299395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dirty="0" smtClean="0">
                <a:solidFill>
                  <a:srgbClr val="182F7A"/>
                </a:solidFill>
                <a:latin typeface="Garamond" pitchFamily="18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250825" y="1488235"/>
            <a:ext cx="10668186" cy="627062"/>
          </a:xfrm>
        </p:spPr>
        <p:txBody>
          <a:bodyPr/>
          <a:lstStyle>
            <a:lvl1pPr>
              <a:defRPr sz="3600" b="1" u="sng">
                <a:solidFill>
                  <a:srgbClr val="FF0000"/>
                </a:solidFill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1777" y="0"/>
            <a:ext cx="12002266" cy="640976"/>
          </a:xfrm>
        </p:spPr>
        <p:txBody>
          <a:bodyPr/>
          <a:lstStyle>
            <a:lvl1pPr algn="ctr">
              <a:defRPr sz="2800" u="sng">
                <a:latin typeface="Garamond" pitchFamily="18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7" y="2085977"/>
            <a:ext cx="11786475" cy="7134225"/>
          </a:xfrm>
        </p:spPr>
        <p:txBody>
          <a:bodyPr/>
          <a:lstStyle>
            <a:lvl1pPr marL="742510" indent="-742510">
              <a:lnSpc>
                <a:spcPct val="100000"/>
              </a:lnSpc>
              <a:spcBef>
                <a:spcPts val="853"/>
              </a:spcBef>
              <a:buFont typeface="Wingdings" pitchFamily="2" charset="2"/>
              <a:buChar char="Ø"/>
              <a:defRPr sz="4000" b="1"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853"/>
              </a:spcBef>
              <a:buFont typeface="Wingdings" pitchFamily="2" charset="2"/>
              <a:buChar char="§"/>
              <a:defRPr sz="3700"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233363" y="645553"/>
            <a:ext cx="12012612" cy="573648"/>
          </a:xfrm>
        </p:spPr>
        <p:txBody>
          <a:bodyPr/>
          <a:lstStyle>
            <a:lvl1pPr algn="ctr" defTabSz="1299395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dirty="0" smtClean="0">
                <a:solidFill>
                  <a:srgbClr val="182F7A"/>
                </a:solidFill>
                <a:latin typeface="Garamond" pitchFamily="18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250825" y="1488235"/>
            <a:ext cx="10668186" cy="627062"/>
          </a:xfrm>
        </p:spPr>
        <p:txBody>
          <a:bodyPr/>
          <a:lstStyle>
            <a:lvl1pPr>
              <a:defRPr sz="3600" b="1" u="sng">
                <a:solidFill>
                  <a:srgbClr val="FF0000"/>
                </a:solidFill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1777" y="0"/>
            <a:ext cx="12002266" cy="640976"/>
          </a:xfrm>
        </p:spPr>
        <p:txBody>
          <a:bodyPr/>
          <a:lstStyle>
            <a:lvl1pPr algn="ctr">
              <a:defRPr sz="2800" u="sng">
                <a:latin typeface="Garamond" pitchFamily="18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7" y="2085977"/>
            <a:ext cx="11786475" cy="7134225"/>
          </a:xfrm>
        </p:spPr>
        <p:txBody>
          <a:bodyPr/>
          <a:lstStyle>
            <a:lvl1pPr marL="742510" indent="-742510">
              <a:lnSpc>
                <a:spcPct val="100000"/>
              </a:lnSpc>
              <a:spcBef>
                <a:spcPts val="853"/>
              </a:spcBef>
              <a:buFont typeface="Wingdings" pitchFamily="2" charset="2"/>
              <a:buChar char="Ø"/>
              <a:defRPr sz="4000" b="1"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853"/>
              </a:spcBef>
              <a:buFont typeface="Wingdings" pitchFamily="2" charset="2"/>
              <a:buChar char="§"/>
              <a:defRPr sz="3700"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233363" y="645553"/>
            <a:ext cx="12012612" cy="573648"/>
          </a:xfrm>
        </p:spPr>
        <p:txBody>
          <a:bodyPr/>
          <a:lstStyle>
            <a:lvl1pPr algn="ctr" defTabSz="1299395" rtl="0" eaLnBrk="0" fontAlgn="base" hangingPunct="0">
              <a:spcBef>
                <a:spcPct val="0"/>
              </a:spcBef>
              <a:spcAft>
                <a:spcPct val="0"/>
              </a:spcAft>
              <a:defRPr lang="de-DE" sz="3600" b="1" dirty="0" smtClean="0">
                <a:solidFill>
                  <a:srgbClr val="182F7A"/>
                </a:solidFill>
                <a:latin typeface="Garamond" pitchFamily="18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250825" y="1488235"/>
            <a:ext cx="10668186" cy="627062"/>
          </a:xfrm>
        </p:spPr>
        <p:txBody>
          <a:bodyPr/>
          <a:lstStyle>
            <a:lvl1pPr>
              <a:defRPr sz="3600" b="1" u="sng">
                <a:solidFill>
                  <a:srgbClr val="FF0000"/>
                </a:solidFill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27363"/>
            <a:ext cx="11053763" cy="20907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1038" y="5522913"/>
            <a:ext cx="9101137" cy="24907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85D6-9B14-4C90-B425-70A2DBB015FB}" type="datetimeFigureOut">
              <a:rPr lang="de-DE" smtClean="0"/>
              <a:pPr/>
              <a:t>04.06.2014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201F-035B-40B2-B087-C4A0E56277B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85D6-9B14-4C90-B425-70A2DBB015FB}" type="datetimeFigureOut">
              <a:rPr lang="de-DE" smtClean="0"/>
              <a:pPr/>
              <a:t>04.06.2014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201F-035B-40B2-B087-C4A0E56277B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4275"/>
            <a:ext cx="11052175" cy="19351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0675"/>
            <a:ext cx="11052175" cy="21336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85D6-9B14-4C90-B425-70A2DBB015FB}" type="datetimeFigureOut">
              <a:rPr lang="de-DE" smtClean="0"/>
              <a:pPr/>
              <a:t>04.06.2014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201F-035B-40B2-B087-C4A0E56277B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50875" y="2274888"/>
            <a:ext cx="5773738" cy="643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77013" y="2274888"/>
            <a:ext cx="5775325" cy="643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85D6-9B14-4C90-B425-70A2DBB015FB}" type="datetimeFigureOut">
              <a:rPr lang="de-DE" smtClean="0"/>
              <a:pPr/>
              <a:t>04.06.2014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201F-035B-40B2-B087-C4A0E56277B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1225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0863"/>
            <a:ext cx="5745163" cy="5616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1225"/>
            <a:ext cx="5746750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0863"/>
            <a:ext cx="5746750" cy="5616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85D6-9B14-4C90-B425-70A2DBB015FB}" type="datetimeFigureOut">
              <a:rPr lang="de-DE" smtClean="0"/>
              <a:pPr/>
              <a:t>04.06.2014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201F-035B-40B2-B087-C4A0E56277B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85D6-9B14-4C90-B425-70A2DBB015FB}" type="datetimeFigureOut">
              <a:rPr lang="de-DE" smtClean="0"/>
              <a:pPr/>
              <a:t>04.06.2014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201F-035B-40B2-B087-C4A0E56277B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1800" y="2085975"/>
            <a:ext cx="5764048" cy="7134225"/>
          </a:xfrm>
        </p:spPr>
        <p:txBody>
          <a:bodyPr/>
          <a:lstStyle>
            <a:lvl1pPr>
              <a:defRPr sz="2800" b="1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779172" y="2085977"/>
            <a:ext cx="5750126" cy="7134225"/>
          </a:xfrm>
        </p:spPr>
        <p:txBody>
          <a:bodyPr/>
          <a:lstStyle>
            <a:lvl1pPr>
              <a:defRPr sz="2800" baseline="0"/>
            </a:lvl1pPr>
            <a:lvl2pPr>
              <a:defRPr sz="24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85D6-9B14-4C90-B425-70A2DBB015FB}" type="datetimeFigureOut">
              <a:rPr lang="de-DE" smtClean="0"/>
              <a:pPr/>
              <a:t>04.06.2014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201F-035B-40B2-B087-C4A0E56277B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7350"/>
            <a:ext cx="4276725" cy="16525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3175" y="387350"/>
            <a:ext cx="7269163" cy="83200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67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85D6-9B14-4C90-B425-70A2DBB015FB}" type="datetimeFigureOut">
              <a:rPr lang="de-DE" smtClean="0"/>
              <a:pPr/>
              <a:t>04.06.2014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201F-035B-40B2-B087-C4A0E56277B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7938" y="6823075"/>
            <a:ext cx="7802562" cy="8048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7938" y="7627938"/>
            <a:ext cx="7802562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85D6-9B14-4C90-B425-70A2DBB015FB}" type="datetimeFigureOut">
              <a:rPr lang="de-DE" smtClean="0"/>
              <a:pPr/>
              <a:t>04.06.2014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201F-035B-40B2-B087-C4A0E56277B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85D6-9B14-4C90-B425-70A2DBB015FB}" type="datetimeFigureOut">
              <a:rPr lang="de-DE" smtClean="0"/>
              <a:pPr/>
              <a:t>04.06.2014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201F-035B-40B2-B087-C4A0E56277B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4175" cy="83169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1691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85D6-9B14-4C90-B425-70A2DBB015FB}" type="datetimeFigureOut">
              <a:rPr lang="de-DE" smtClean="0"/>
              <a:pPr/>
              <a:t>04.06.2014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201F-035B-40B2-B087-C4A0E56277B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27363"/>
            <a:ext cx="11053763" cy="20907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1038" y="5522913"/>
            <a:ext cx="9101137" cy="24907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3734-763C-4FDC-B123-744A4209CDB6}" type="datetimeFigureOut">
              <a:rPr lang="de-DE" smtClean="0"/>
              <a:pPr/>
              <a:t>04.06.2014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C84A-77AF-4251-BA8A-2F192CEE7F8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3734-763C-4FDC-B123-744A4209CDB6}" type="datetimeFigureOut">
              <a:rPr lang="de-DE" smtClean="0"/>
              <a:pPr/>
              <a:t>04.06.2014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C84A-77AF-4251-BA8A-2F192CEE7F8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4275"/>
            <a:ext cx="11052175" cy="19351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0675"/>
            <a:ext cx="11052175" cy="21336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3734-763C-4FDC-B123-744A4209CDB6}" type="datetimeFigureOut">
              <a:rPr lang="de-DE" smtClean="0"/>
              <a:pPr/>
              <a:t>04.06.2014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C84A-77AF-4251-BA8A-2F192CEE7F8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50875" y="2274888"/>
            <a:ext cx="5773738" cy="643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77013" y="2274888"/>
            <a:ext cx="5775325" cy="643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3734-763C-4FDC-B123-744A4209CDB6}" type="datetimeFigureOut">
              <a:rPr lang="de-DE" smtClean="0"/>
              <a:pPr/>
              <a:t>04.06.2014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C84A-77AF-4251-BA8A-2F192CEE7F8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1225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0863"/>
            <a:ext cx="5745163" cy="5616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1225"/>
            <a:ext cx="5746750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0863"/>
            <a:ext cx="5746750" cy="5616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3734-763C-4FDC-B123-744A4209CDB6}" type="datetimeFigureOut">
              <a:rPr lang="de-DE" smtClean="0"/>
              <a:pPr/>
              <a:t>04.06.2014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C84A-77AF-4251-BA8A-2F192CEE7F8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4013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1225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0863"/>
            <a:ext cx="5745163" cy="5616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1225"/>
            <a:ext cx="5746750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0863"/>
            <a:ext cx="5746750" cy="5616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3734-763C-4FDC-B123-744A4209CDB6}" type="datetimeFigureOut">
              <a:rPr lang="de-DE" smtClean="0"/>
              <a:pPr/>
              <a:t>04.06.2014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C84A-77AF-4251-BA8A-2F192CEE7F8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3734-763C-4FDC-B123-744A4209CDB6}" type="datetimeFigureOut">
              <a:rPr lang="de-DE" smtClean="0"/>
              <a:pPr/>
              <a:t>04.06.2014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C84A-77AF-4251-BA8A-2F192CEE7F8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7350"/>
            <a:ext cx="4276725" cy="16525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3175" y="387350"/>
            <a:ext cx="7269163" cy="83200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67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3734-763C-4FDC-B123-744A4209CDB6}" type="datetimeFigureOut">
              <a:rPr lang="de-DE" smtClean="0"/>
              <a:pPr/>
              <a:t>04.06.2014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C84A-77AF-4251-BA8A-2F192CEE7F8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7938" y="6823075"/>
            <a:ext cx="7802562" cy="8048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7938" y="7627938"/>
            <a:ext cx="7802562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3734-763C-4FDC-B123-744A4209CDB6}" type="datetimeFigureOut">
              <a:rPr lang="de-DE" smtClean="0"/>
              <a:pPr/>
              <a:t>04.06.2014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C84A-77AF-4251-BA8A-2F192CEE7F8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3734-763C-4FDC-B123-744A4209CDB6}" type="datetimeFigureOut">
              <a:rPr lang="de-DE" smtClean="0"/>
              <a:pPr/>
              <a:t>04.06.2014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C84A-77AF-4251-BA8A-2F192CEE7F8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4175" cy="83169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1691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3734-763C-4FDC-B123-744A4209CDB6}" type="datetimeFigureOut">
              <a:rPr lang="de-DE" smtClean="0"/>
              <a:pPr/>
              <a:t>04.06.2014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C84A-77AF-4251-BA8A-2F192CEE7F8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27363"/>
            <a:ext cx="11053763" cy="20907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1038" y="5522913"/>
            <a:ext cx="9101137" cy="24907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CB6B-353A-421B-BED9-9BECEC60C04D}" type="datetimeFigureOut">
              <a:rPr lang="de-DE" smtClean="0"/>
              <a:pPr/>
              <a:t>04.06.2014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4BF9-7CA6-4950-97A7-3D10E52411D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CB6B-353A-421B-BED9-9BECEC60C04D}" type="datetimeFigureOut">
              <a:rPr lang="de-DE" smtClean="0"/>
              <a:pPr/>
              <a:t>04.06.2014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4BF9-7CA6-4950-97A7-3D10E52411D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4275"/>
            <a:ext cx="11052175" cy="19351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0675"/>
            <a:ext cx="11052175" cy="21336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CB6B-353A-421B-BED9-9BECEC60C04D}" type="datetimeFigureOut">
              <a:rPr lang="de-DE" smtClean="0"/>
              <a:pPr/>
              <a:t>04.06.2014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4BF9-7CA6-4950-97A7-3D10E52411D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50875" y="2274888"/>
            <a:ext cx="5773738" cy="643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77013" y="2274888"/>
            <a:ext cx="5775325" cy="643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CB6B-353A-421B-BED9-9BECEC60C04D}" type="datetimeFigureOut">
              <a:rPr lang="de-DE" smtClean="0"/>
              <a:pPr/>
              <a:t>04.06.2014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4BF9-7CA6-4950-97A7-3D10E52411D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1225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0863"/>
            <a:ext cx="5745163" cy="5616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1225"/>
            <a:ext cx="5746750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0863"/>
            <a:ext cx="5746750" cy="5616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CB6B-353A-421B-BED9-9BECEC60C04D}" type="datetimeFigureOut">
              <a:rPr lang="de-DE" smtClean="0"/>
              <a:pPr/>
              <a:t>04.06.2014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4BF9-7CA6-4950-97A7-3D10E52411D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CB6B-353A-421B-BED9-9BECEC60C04D}" type="datetimeFigureOut">
              <a:rPr lang="de-DE" smtClean="0"/>
              <a:pPr/>
              <a:t>04.06.2014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4BF9-7CA6-4950-97A7-3D10E52411D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CB6B-353A-421B-BED9-9BECEC60C04D}" type="datetimeFigureOut">
              <a:rPr lang="de-DE" smtClean="0"/>
              <a:pPr/>
              <a:t>04.06.2014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4BF9-7CA6-4950-97A7-3D10E52411D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7350"/>
            <a:ext cx="4276725" cy="16525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3175" y="387350"/>
            <a:ext cx="7269163" cy="83200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67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CB6B-353A-421B-BED9-9BECEC60C04D}" type="datetimeFigureOut">
              <a:rPr lang="de-DE" smtClean="0"/>
              <a:pPr/>
              <a:t>04.06.2014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4BF9-7CA6-4950-97A7-3D10E52411D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7938" y="6823075"/>
            <a:ext cx="7802562" cy="8048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7938" y="7627938"/>
            <a:ext cx="7802562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CB6B-353A-421B-BED9-9BECEC60C04D}" type="datetimeFigureOut">
              <a:rPr lang="de-DE" smtClean="0"/>
              <a:pPr/>
              <a:t>04.06.2014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4BF9-7CA6-4950-97A7-3D10E52411D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CB6B-353A-421B-BED9-9BECEC60C04D}" type="datetimeFigureOut">
              <a:rPr lang="de-DE" smtClean="0"/>
              <a:pPr/>
              <a:t>04.06.2014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4BF9-7CA6-4950-97A7-3D10E52411D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4175" cy="83169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1691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CB6B-353A-421B-BED9-9BECEC60C04D}" type="datetimeFigureOut">
              <a:rPr lang="de-DE" smtClean="0"/>
              <a:pPr/>
              <a:t>04.06.2014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4BF9-7CA6-4950-97A7-3D10E52411D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27363"/>
            <a:ext cx="11053763" cy="20907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1038" y="5522913"/>
            <a:ext cx="9101137" cy="24907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EDB02-B58B-46D7-938D-5D2D8ED46BE5}" type="datetimeFigureOut">
              <a:rPr lang="de-DE" smtClean="0"/>
              <a:pPr/>
              <a:t>04.06.2014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7D2B-4928-4CDA-A1B1-255DE9636F0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EDB02-B58B-46D7-938D-5D2D8ED46BE5}" type="datetimeFigureOut">
              <a:rPr lang="de-DE" smtClean="0"/>
              <a:pPr/>
              <a:t>04.06.2014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7D2B-4928-4CDA-A1B1-255DE9636F0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4275"/>
            <a:ext cx="11052175" cy="19351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0675"/>
            <a:ext cx="11052175" cy="21336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EDB02-B58B-46D7-938D-5D2D8ED46BE5}" type="datetimeFigureOut">
              <a:rPr lang="de-DE" smtClean="0"/>
              <a:pPr/>
              <a:t>04.06.2014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7D2B-4928-4CDA-A1B1-255DE9636F0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50875" y="2274888"/>
            <a:ext cx="5773738" cy="643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77013" y="2274888"/>
            <a:ext cx="5775325" cy="643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EDB02-B58B-46D7-938D-5D2D8ED46BE5}" type="datetimeFigureOut">
              <a:rPr lang="de-DE" smtClean="0"/>
              <a:pPr/>
              <a:t>04.06.2014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7D2B-4928-4CDA-A1B1-255DE9636F0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1225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0863"/>
            <a:ext cx="5745163" cy="5616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1225"/>
            <a:ext cx="5746750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0863"/>
            <a:ext cx="5746750" cy="5616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EDB02-B58B-46D7-938D-5D2D8ED46BE5}" type="datetimeFigureOut">
              <a:rPr lang="de-DE" smtClean="0"/>
              <a:pPr/>
              <a:t>04.06.2014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7D2B-4928-4CDA-A1B1-255DE9636F0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EDB02-B58B-46D7-938D-5D2D8ED46BE5}" type="datetimeFigureOut">
              <a:rPr lang="de-DE" smtClean="0"/>
              <a:pPr/>
              <a:t>04.06.2014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7D2B-4928-4CDA-A1B1-255DE9636F0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EDB02-B58B-46D7-938D-5D2D8ED46BE5}" type="datetimeFigureOut">
              <a:rPr lang="de-DE" smtClean="0"/>
              <a:pPr/>
              <a:t>04.06.2014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7D2B-4928-4CDA-A1B1-255DE9636F0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7350"/>
            <a:ext cx="4276725" cy="16525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3175" y="387350"/>
            <a:ext cx="7269163" cy="83200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67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EDB02-B58B-46D7-938D-5D2D8ED46BE5}" type="datetimeFigureOut">
              <a:rPr lang="de-DE" smtClean="0"/>
              <a:pPr/>
              <a:t>04.06.2014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7D2B-4928-4CDA-A1B1-255DE9636F0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7938" y="6823075"/>
            <a:ext cx="7802562" cy="8048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7938" y="7627938"/>
            <a:ext cx="7802562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EDB02-B58B-46D7-938D-5D2D8ED46BE5}" type="datetimeFigureOut">
              <a:rPr lang="de-DE" smtClean="0"/>
              <a:pPr/>
              <a:t>04.06.2014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7D2B-4928-4CDA-A1B1-255DE9636F0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EDB02-B58B-46D7-938D-5D2D8ED46BE5}" type="datetimeFigureOut">
              <a:rPr lang="de-DE" smtClean="0"/>
              <a:pPr/>
              <a:t>04.06.2014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7D2B-4928-4CDA-A1B1-255DE9636F0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4175" cy="83169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1691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EDB02-B58B-46D7-938D-5D2D8ED46BE5}" type="datetimeFigureOut">
              <a:rPr lang="de-DE" smtClean="0"/>
              <a:pPr/>
              <a:t>04.06.2014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7D2B-4928-4CDA-A1B1-255DE9636F0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7350"/>
            <a:ext cx="4276725" cy="16525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3175" y="387350"/>
            <a:ext cx="7269163" cy="83200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67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7938" y="6823075"/>
            <a:ext cx="7802562" cy="8048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7938" y="7627938"/>
            <a:ext cx="7802562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476250"/>
            <a:ext cx="929957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0" tIns="162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2085975"/>
            <a:ext cx="9080500" cy="713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Mastertextformat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</p:txBody>
      </p:sp>
      <p:sp>
        <p:nvSpPr>
          <p:cNvPr id="1028" name="Line 68"/>
          <p:cNvSpPr>
            <a:spLocks noChangeShapeType="1"/>
          </p:cNvSpPr>
          <p:nvPr/>
        </p:nvSpPr>
        <p:spPr bwMode="auto">
          <a:xfrm>
            <a:off x="241300" y="9313863"/>
            <a:ext cx="12520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433388" y="9426575"/>
            <a:ext cx="95313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300163" eaLnBrk="0" hangingPunct="0">
              <a:spcBef>
                <a:spcPct val="50000"/>
              </a:spcBef>
              <a:defRPr/>
            </a:pPr>
            <a:fld id="{E72FF55E-46C2-4D0D-8DAD-16A2F7246B61}" type="slidenum">
              <a:rPr lang="de-DE" b="0">
                <a:latin typeface="Arial" pitchFamily="34" charset="0"/>
              </a:rPr>
              <a:pPr defTabSz="1300163" eaLnBrk="0" hangingPunct="0">
                <a:spcBef>
                  <a:spcPct val="50000"/>
                </a:spcBef>
                <a:defRPr/>
              </a:pPr>
              <a:t>‹Nr.›</a:t>
            </a:fld>
            <a:r>
              <a:rPr lang="de-DE" b="0" dirty="0">
                <a:latin typeface="Arial" pitchFamily="34" charset="0"/>
              </a:rPr>
              <a:t> | </a:t>
            </a:r>
            <a:r>
              <a:rPr lang="de-DE" b="0" dirty="0" smtClean="0">
                <a:latin typeface="Arial" pitchFamily="34" charset="0"/>
              </a:rPr>
              <a:t>Fluch</a:t>
            </a:r>
            <a:r>
              <a:rPr lang="de-DE" b="0" baseline="0" dirty="0" smtClean="0">
                <a:latin typeface="Arial" pitchFamily="34" charset="0"/>
              </a:rPr>
              <a:t> und Segen natürlicher Ressourcen</a:t>
            </a:r>
            <a:r>
              <a:rPr lang="de-DE" b="0" dirty="0" smtClean="0">
                <a:latin typeface="Arial" pitchFamily="34" charset="0"/>
              </a:rPr>
              <a:t> </a:t>
            </a:r>
            <a:r>
              <a:rPr lang="de-DE" b="0" dirty="0" smtClean="0">
                <a:solidFill>
                  <a:schemeClr val="tx1"/>
                </a:solidFill>
                <a:latin typeface="Arial" pitchFamily="34" charset="0"/>
              </a:rPr>
              <a:t>| </a:t>
            </a:r>
            <a:r>
              <a:rPr lang="de-DE" b="0" dirty="0" smtClean="0">
                <a:solidFill>
                  <a:schemeClr val="tx1"/>
                </a:solidFill>
                <a:latin typeface="Arial" pitchFamily="34" charset="0"/>
              </a:rPr>
              <a:t>Vorlesung</a:t>
            </a:r>
            <a:r>
              <a:rPr lang="de-DE" b="0" baseline="0" dirty="0" smtClean="0">
                <a:solidFill>
                  <a:schemeClr val="tx1"/>
                </a:solidFill>
                <a:latin typeface="Arial" pitchFamily="34" charset="0"/>
              </a:rPr>
              <a:t> „Entwicklung im Dienst des Gemeinwohls“</a:t>
            </a:r>
            <a:r>
              <a:rPr lang="de-DE" b="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de-DE" b="0" dirty="0" smtClean="0">
                <a:latin typeface="Arial" pitchFamily="34" charset="0"/>
              </a:rPr>
              <a:t>| </a:t>
            </a:r>
            <a:r>
              <a:rPr lang="de-DE" b="0" dirty="0" smtClean="0">
                <a:latin typeface="Arial" pitchFamily="34" charset="0"/>
              </a:rPr>
              <a:t>5. Juni </a:t>
            </a:r>
            <a:r>
              <a:rPr lang="de-DE" b="0" dirty="0" smtClean="0">
                <a:latin typeface="Arial" pitchFamily="34" charset="0"/>
              </a:rPr>
              <a:t>2014</a:t>
            </a:r>
            <a:endParaRPr lang="de-DE" b="0" dirty="0">
              <a:latin typeface="Arial" pitchFamily="34" charset="0"/>
            </a:endParaRPr>
          </a:p>
        </p:txBody>
      </p:sp>
      <p:grpSp>
        <p:nvGrpSpPr>
          <p:cNvPr id="1030" name="Group 74"/>
          <p:cNvGrpSpPr>
            <a:grpSpLocks/>
          </p:cNvGrpSpPr>
          <p:nvPr/>
        </p:nvGrpSpPr>
        <p:grpSpPr bwMode="auto">
          <a:xfrm>
            <a:off x="-266700" y="5715000"/>
            <a:ext cx="233362" cy="3067050"/>
            <a:chOff x="-168" y="3600"/>
            <a:chExt cx="147" cy="1932"/>
          </a:xfrm>
        </p:grpSpPr>
        <p:sp>
          <p:nvSpPr>
            <p:cNvPr id="1032" name="Rectangle 61"/>
            <p:cNvSpPr>
              <a:spLocks noChangeArrowheads="1"/>
            </p:cNvSpPr>
            <p:nvPr userDrawn="1"/>
          </p:nvSpPr>
          <p:spPr bwMode="auto">
            <a:xfrm>
              <a:off x="-168" y="4028"/>
              <a:ext cx="147" cy="1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129600" bIns="64800" anchor="ctr"/>
            <a:lstStyle/>
            <a:p>
              <a:pPr eaLnBrk="0" hangingPunct="0">
                <a:defRPr/>
              </a:pPr>
              <a:endParaRPr lang="de-DE"/>
            </a:p>
          </p:txBody>
        </p:sp>
        <p:sp>
          <p:nvSpPr>
            <p:cNvPr id="1033" name="Rectangle 62"/>
            <p:cNvSpPr>
              <a:spLocks noChangeArrowheads="1"/>
            </p:cNvSpPr>
            <p:nvPr userDrawn="1"/>
          </p:nvSpPr>
          <p:spPr bwMode="auto">
            <a:xfrm>
              <a:off x="-168" y="4374"/>
              <a:ext cx="147" cy="147"/>
            </a:xfrm>
            <a:prstGeom prst="rect">
              <a:avLst/>
            </a:prstGeom>
            <a:solidFill>
              <a:srgbClr val="861D25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129600" bIns="64800" anchor="ctr"/>
            <a:lstStyle/>
            <a:p>
              <a:pPr eaLnBrk="0" hangingPunct="0">
                <a:defRPr/>
              </a:pPr>
              <a:endParaRPr lang="de-DE"/>
            </a:p>
          </p:txBody>
        </p:sp>
        <p:sp>
          <p:nvSpPr>
            <p:cNvPr id="1034" name="Rectangle 63"/>
            <p:cNvSpPr>
              <a:spLocks noChangeArrowheads="1"/>
            </p:cNvSpPr>
            <p:nvPr userDrawn="1"/>
          </p:nvSpPr>
          <p:spPr bwMode="auto">
            <a:xfrm>
              <a:off x="-168" y="4518"/>
              <a:ext cx="147" cy="147"/>
            </a:xfrm>
            <a:prstGeom prst="rect">
              <a:avLst/>
            </a:prstGeom>
            <a:solidFill>
              <a:srgbClr val="103B66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129600" bIns="64800" anchor="ctr"/>
            <a:lstStyle/>
            <a:p>
              <a:pPr eaLnBrk="0" hangingPunct="0">
                <a:defRPr/>
              </a:pPr>
              <a:endParaRPr lang="de-DE"/>
            </a:p>
          </p:txBody>
        </p:sp>
        <p:sp>
          <p:nvSpPr>
            <p:cNvPr id="1035" name="Rectangle 64"/>
            <p:cNvSpPr>
              <a:spLocks noChangeArrowheads="1"/>
            </p:cNvSpPr>
            <p:nvPr userDrawn="1"/>
          </p:nvSpPr>
          <p:spPr bwMode="auto">
            <a:xfrm>
              <a:off x="-168" y="4662"/>
              <a:ext cx="147" cy="147"/>
            </a:xfrm>
            <a:prstGeom prst="rect">
              <a:avLst/>
            </a:prstGeom>
            <a:solidFill>
              <a:srgbClr val="185A2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129600" bIns="64800" anchor="ctr"/>
            <a:lstStyle/>
            <a:p>
              <a:pPr eaLnBrk="0" hangingPunct="0">
                <a:defRPr/>
              </a:pPr>
              <a:endParaRPr lang="de-DE"/>
            </a:p>
          </p:txBody>
        </p:sp>
        <p:sp>
          <p:nvSpPr>
            <p:cNvPr id="1036" name="Rectangle 65"/>
            <p:cNvSpPr>
              <a:spLocks noChangeArrowheads="1"/>
            </p:cNvSpPr>
            <p:nvPr userDrawn="1"/>
          </p:nvSpPr>
          <p:spPr bwMode="auto">
            <a:xfrm>
              <a:off x="-168" y="4806"/>
              <a:ext cx="147" cy="14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129600" bIns="64800" anchor="ctr"/>
            <a:lstStyle/>
            <a:p>
              <a:pPr eaLnBrk="0" hangingPunct="0">
                <a:defRPr/>
              </a:pPr>
              <a:endParaRPr lang="de-DE"/>
            </a:p>
          </p:txBody>
        </p:sp>
        <p:sp>
          <p:nvSpPr>
            <p:cNvPr id="1037" name="Rectangle 66"/>
            <p:cNvSpPr>
              <a:spLocks noChangeArrowheads="1"/>
            </p:cNvSpPr>
            <p:nvPr userDrawn="1"/>
          </p:nvSpPr>
          <p:spPr bwMode="auto">
            <a:xfrm>
              <a:off x="-168" y="4953"/>
              <a:ext cx="147" cy="147"/>
            </a:xfrm>
            <a:prstGeom prst="rect">
              <a:avLst/>
            </a:prstGeom>
            <a:solidFill>
              <a:srgbClr val="EBB632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129600" bIns="64800" anchor="ctr"/>
            <a:lstStyle/>
            <a:p>
              <a:pPr eaLnBrk="0" hangingPunct="0">
                <a:defRPr/>
              </a:pPr>
              <a:endParaRPr lang="de-DE"/>
            </a:p>
          </p:txBody>
        </p:sp>
        <p:sp>
          <p:nvSpPr>
            <p:cNvPr id="1038" name="Rectangle 67"/>
            <p:cNvSpPr>
              <a:spLocks noChangeArrowheads="1"/>
            </p:cNvSpPr>
            <p:nvPr userDrawn="1"/>
          </p:nvSpPr>
          <p:spPr bwMode="auto">
            <a:xfrm>
              <a:off x="-168" y="5097"/>
              <a:ext cx="147" cy="147"/>
            </a:xfrm>
            <a:prstGeom prst="rect">
              <a:avLst/>
            </a:prstGeom>
            <a:solidFill>
              <a:srgbClr val="4996C6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129600" bIns="64800" anchor="ctr"/>
            <a:lstStyle/>
            <a:p>
              <a:pPr eaLnBrk="0" hangingPunct="0">
                <a:defRPr/>
              </a:pPr>
              <a:endParaRPr lang="de-DE"/>
            </a:p>
          </p:txBody>
        </p:sp>
        <p:sp>
          <p:nvSpPr>
            <p:cNvPr id="2" name="Rectangle 68"/>
            <p:cNvSpPr>
              <a:spLocks noChangeArrowheads="1"/>
            </p:cNvSpPr>
            <p:nvPr userDrawn="1"/>
          </p:nvSpPr>
          <p:spPr bwMode="auto">
            <a:xfrm>
              <a:off x="-168" y="5241"/>
              <a:ext cx="147" cy="147"/>
            </a:xfrm>
            <a:prstGeom prst="rect">
              <a:avLst/>
            </a:prstGeom>
            <a:solidFill>
              <a:srgbClr val="8CB133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129600" bIns="64800" anchor="ctr"/>
            <a:lstStyle/>
            <a:p>
              <a:pPr eaLnBrk="0" hangingPunct="0">
                <a:defRPr/>
              </a:pPr>
              <a:endParaRPr lang="de-DE"/>
            </a:p>
          </p:txBody>
        </p:sp>
        <p:sp>
          <p:nvSpPr>
            <p:cNvPr id="1040" name="Rectangle 69"/>
            <p:cNvSpPr>
              <a:spLocks noChangeArrowheads="1"/>
            </p:cNvSpPr>
            <p:nvPr userDrawn="1"/>
          </p:nvSpPr>
          <p:spPr bwMode="auto">
            <a:xfrm>
              <a:off x="-168" y="5385"/>
              <a:ext cx="147" cy="147"/>
            </a:xfrm>
            <a:prstGeom prst="rect">
              <a:avLst/>
            </a:prstGeom>
            <a:solidFill>
              <a:srgbClr val="87085C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129600" bIns="64800" anchor="ctr"/>
            <a:lstStyle/>
            <a:p>
              <a:pPr eaLnBrk="0" hangingPunct="0">
                <a:defRPr/>
              </a:pPr>
              <a:endParaRPr lang="de-DE"/>
            </a:p>
          </p:txBody>
        </p:sp>
        <p:sp>
          <p:nvSpPr>
            <p:cNvPr id="1041" name="Rectangle 70"/>
            <p:cNvSpPr>
              <a:spLocks noChangeArrowheads="1"/>
            </p:cNvSpPr>
            <p:nvPr userDrawn="1"/>
          </p:nvSpPr>
          <p:spPr bwMode="auto">
            <a:xfrm>
              <a:off x="-168" y="3600"/>
              <a:ext cx="147" cy="147"/>
            </a:xfrm>
            <a:prstGeom prst="rect">
              <a:avLst/>
            </a:prstGeom>
            <a:solidFill>
              <a:srgbClr val="C60C30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129600" bIns="64800" anchor="ctr"/>
            <a:lstStyle/>
            <a:p>
              <a:pPr eaLnBrk="0" hangingPunct="0">
                <a:defRPr/>
              </a:pPr>
              <a:endParaRPr lang="de-DE"/>
            </a:p>
          </p:txBody>
        </p:sp>
        <p:sp>
          <p:nvSpPr>
            <p:cNvPr id="1042" name="Rectangle 71"/>
            <p:cNvSpPr>
              <a:spLocks noChangeArrowheads="1"/>
            </p:cNvSpPr>
            <p:nvPr userDrawn="1"/>
          </p:nvSpPr>
          <p:spPr bwMode="auto">
            <a:xfrm>
              <a:off x="-168" y="3744"/>
              <a:ext cx="147" cy="147"/>
            </a:xfrm>
            <a:prstGeom prst="rect">
              <a:avLst/>
            </a:prstGeom>
            <a:solidFill>
              <a:srgbClr val="3C3737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129600" bIns="64800" anchor="ctr"/>
            <a:lstStyle/>
            <a:p>
              <a:pPr eaLnBrk="0" hangingPunct="0">
                <a:defRPr/>
              </a:pPr>
              <a:endParaRPr lang="de-DE"/>
            </a:p>
          </p:txBody>
        </p:sp>
        <p:sp>
          <p:nvSpPr>
            <p:cNvPr id="1043" name="Rectangle 72"/>
            <p:cNvSpPr>
              <a:spLocks noChangeArrowheads="1"/>
            </p:cNvSpPr>
            <p:nvPr userDrawn="1"/>
          </p:nvSpPr>
          <p:spPr bwMode="auto">
            <a:xfrm>
              <a:off x="-168" y="3888"/>
              <a:ext cx="147" cy="147"/>
            </a:xfrm>
            <a:prstGeom prst="rect">
              <a:avLst/>
            </a:prstGeom>
            <a:solidFill>
              <a:srgbClr val="B7B1A9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129600" bIns="64800" anchor="ctr"/>
            <a:lstStyle/>
            <a:p>
              <a:pPr eaLnBrk="0" hangingPunct="0">
                <a:defRPr/>
              </a:pPr>
              <a:endParaRPr lang="de-DE"/>
            </a:p>
          </p:txBody>
        </p:sp>
      </p:grpSp>
      <p:pic>
        <p:nvPicPr>
          <p:cNvPr id="1031" name="Picture 22" descr="C:\Dokumente und Einstellungen\Notebook-User\Desktop\HfPh\tif &amp; jpg\HfPH_Logo_CMYK.tif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11841163" y="9350375"/>
            <a:ext cx="917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  <p:sldLayoutId id="2147483834" r:id="rId18"/>
    <p:sldLayoutId id="2147483835" r:id="rId19"/>
    <p:sldLayoutId id="2147483836" r:id="rId20"/>
    <p:sldLayoutId id="2147483837" r:id="rId21"/>
    <p:sldLayoutId id="2147483838" r:id="rId22"/>
    <p:sldLayoutId id="2147483839" r:id="rId23"/>
    <p:sldLayoutId id="2147483840" r:id="rId24"/>
    <p:sldLayoutId id="2147483841" r:id="rId25"/>
    <p:sldLayoutId id="2147483842" r:id="rId26"/>
    <p:sldLayoutId id="2147483843" r:id="rId27"/>
    <p:sldLayoutId id="2147483844" r:id="rId28"/>
    <p:sldLayoutId id="2147483845" r:id="rId29"/>
    <p:sldLayoutId id="2147483846" r:id="rId30"/>
    <p:sldLayoutId id="2147483847" r:id="rId31"/>
    <p:sldLayoutId id="2147483848" r:id="rId32"/>
    <p:sldLayoutId id="2147483849" r:id="rId33"/>
  </p:sldLayoutIdLst>
  <p:timing>
    <p:tnLst>
      <p:par>
        <p:cTn id="1" dur="indefinite" restart="never" nodeType="tmRoot"/>
      </p:par>
    </p:tnLst>
  </p:timing>
  <p:txStyles>
    <p:titleStyle>
      <a:lvl1pPr algn="l" defTabSz="130016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82F7A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defTabSz="130016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82F7A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algn="l" defTabSz="130016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82F7A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algn="l" defTabSz="130016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82F7A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algn="l" defTabSz="130016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82F7A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457200" algn="l" defTabSz="1300163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1" charset="0"/>
          <a:ea typeface="ＭＳ Ｐゴシック" pitchFamily="1" charset="-128"/>
        </a:defRPr>
      </a:lvl6pPr>
      <a:lvl7pPr marL="914400" algn="l" defTabSz="1300163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1" charset="0"/>
          <a:ea typeface="ＭＳ Ｐゴシック" pitchFamily="1" charset="-128"/>
        </a:defRPr>
      </a:lvl7pPr>
      <a:lvl8pPr marL="1371600" algn="l" defTabSz="1300163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1" charset="0"/>
          <a:ea typeface="ＭＳ Ｐゴシック" pitchFamily="1" charset="-128"/>
        </a:defRPr>
      </a:lvl8pPr>
      <a:lvl9pPr marL="1828800" algn="l" defTabSz="1300163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1" charset="0"/>
          <a:ea typeface="ＭＳ Ｐゴシック" pitchFamily="1" charset="-128"/>
        </a:defRPr>
      </a:lvl9pPr>
    </p:titleStyle>
    <p:bodyStyle>
      <a:lvl1pPr marL="342900" indent="-342900" algn="l" defTabSz="1300163" rtl="0" eaLnBrk="0" fontAlgn="base" hangingPunct="0">
        <a:spcBef>
          <a:spcPct val="50000"/>
        </a:spcBef>
        <a:spcAft>
          <a:spcPct val="0"/>
        </a:spcAft>
        <a:defRPr sz="2800">
          <a:solidFill>
            <a:schemeClr val="tx1"/>
          </a:solidFill>
          <a:latin typeface="Garamond" pitchFamily="18" charset="0"/>
          <a:ea typeface="MS PGothic" pitchFamily="34" charset="-128"/>
          <a:cs typeface="ＭＳ Ｐゴシック" charset="0"/>
        </a:defRPr>
      </a:lvl1pPr>
      <a:lvl2pPr marL="292100" indent="-290513" algn="l" defTabSz="1300163" rtl="0" eaLnBrk="0" fontAlgn="base" hangingPunct="0">
        <a:spcBef>
          <a:spcPct val="35000"/>
        </a:spcBef>
        <a:spcAft>
          <a:spcPct val="0"/>
        </a:spcAft>
        <a:buChar char="–"/>
        <a:defRPr sz="2400">
          <a:solidFill>
            <a:schemeClr val="tx1"/>
          </a:solidFill>
          <a:latin typeface="Garamond" pitchFamily="18" charset="0"/>
          <a:ea typeface="MS PGothic" pitchFamily="34" charset="-128"/>
          <a:cs typeface="ＭＳ Ｐゴシック"/>
        </a:defRPr>
      </a:lvl2pPr>
      <a:lvl3pPr marL="998538" indent="-322263" algn="l" defTabSz="1300163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Garamond" pitchFamily="18" charset="0"/>
          <a:ea typeface="MS PGothic" pitchFamily="34" charset="-128"/>
          <a:cs typeface="ＭＳ Ｐゴシック"/>
        </a:defRPr>
      </a:lvl3pPr>
      <a:lvl4pPr marL="1516063" indent="-327025" algn="l" defTabSz="1300163" rtl="0" eaLnBrk="0" fontAlgn="base" hangingPunct="0">
        <a:spcBef>
          <a:spcPct val="10000"/>
        </a:spcBef>
        <a:spcAft>
          <a:spcPct val="0"/>
        </a:spcAft>
        <a:buChar char="–"/>
        <a:defRPr sz="2400">
          <a:solidFill>
            <a:schemeClr val="tx1"/>
          </a:solidFill>
          <a:latin typeface="Garamond" pitchFamily="18" charset="0"/>
          <a:ea typeface="MS PGothic" pitchFamily="34" charset="-128"/>
          <a:cs typeface="ＭＳ Ｐゴシック"/>
        </a:defRPr>
      </a:lvl4pPr>
      <a:lvl5pPr marL="2033588" indent="-327025" algn="l" defTabSz="1300163" rtl="0" eaLnBrk="0" fontAlgn="base" hangingPunct="0">
        <a:spcBef>
          <a:spcPct val="5000"/>
        </a:spcBef>
        <a:spcAft>
          <a:spcPct val="0"/>
        </a:spcAft>
        <a:buChar char="–"/>
        <a:defRPr sz="2400">
          <a:solidFill>
            <a:schemeClr val="tx1"/>
          </a:solidFill>
          <a:latin typeface="Garamond" pitchFamily="18" charset="0"/>
          <a:ea typeface="MS PGothic" pitchFamily="34" charset="-128"/>
          <a:cs typeface="ＭＳ Ｐゴシック"/>
        </a:defRPr>
      </a:lvl5pPr>
      <a:lvl6pPr marL="2490788" indent="-327025" algn="l" defTabSz="1300163" rtl="0" eaLnBrk="1" fontAlgn="base" hangingPunct="1">
        <a:spcBef>
          <a:spcPct val="5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6pPr>
      <a:lvl7pPr marL="2947988" indent="-327025" algn="l" defTabSz="1300163" rtl="0" eaLnBrk="1" fontAlgn="base" hangingPunct="1">
        <a:spcBef>
          <a:spcPct val="5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7pPr>
      <a:lvl8pPr marL="3405188" indent="-327025" algn="l" defTabSz="1300163" rtl="0" eaLnBrk="1" fontAlgn="base" hangingPunct="1">
        <a:spcBef>
          <a:spcPct val="5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8pPr>
      <a:lvl9pPr marL="3862388" indent="-327025" algn="l" defTabSz="1300163" rtl="0" eaLnBrk="1" fontAlgn="base" hangingPunct="1">
        <a:spcBef>
          <a:spcPct val="5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4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274888"/>
            <a:ext cx="11701463" cy="6432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50875" y="9034463"/>
            <a:ext cx="303371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D85D6-9B14-4C90-B425-70A2DBB015FB}" type="datetimeFigureOut">
              <a:rPr lang="de-DE" smtClean="0"/>
              <a:pPr/>
              <a:t>04.06.2014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443413" y="9034463"/>
            <a:ext cx="4116387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318625" y="9034463"/>
            <a:ext cx="303371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8201F-035B-40B2-B087-C4A0E56277B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4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274888"/>
            <a:ext cx="11701463" cy="6432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50875" y="9034463"/>
            <a:ext cx="303371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63734-763C-4FDC-B123-744A4209CDB6}" type="datetimeFigureOut">
              <a:rPr lang="de-DE" smtClean="0"/>
              <a:pPr/>
              <a:t>04.06.2014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443413" y="9034463"/>
            <a:ext cx="4116387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318625" y="9034463"/>
            <a:ext cx="303371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9C84A-77AF-4251-BA8A-2F192CEE7F8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4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274888"/>
            <a:ext cx="11701463" cy="6432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50875" y="9034463"/>
            <a:ext cx="303371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ECB6B-353A-421B-BED9-9BECEC60C04D}" type="datetimeFigureOut">
              <a:rPr lang="de-DE" smtClean="0"/>
              <a:pPr/>
              <a:t>04.06.2014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443413" y="9034463"/>
            <a:ext cx="4116387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318625" y="9034463"/>
            <a:ext cx="303371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D4BF9-7CA6-4950-97A7-3D10E52411D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4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274888"/>
            <a:ext cx="11701463" cy="6432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50875" y="9034463"/>
            <a:ext cx="303371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EDB02-B58B-46D7-938D-5D2D8ED46BE5}" type="datetimeFigureOut">
              <a:rPr lang="de-DE" smtClean="0"/>
              <a:pPr/>
              <a:t>04.06.2014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443413" y="9034463"/>
            <a:ext cx="4116387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318625" y="9034463"/>
            <a:ext cx="303371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D7D2B-4928-4CDA-A1B1-255DE9636F0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hteck 6"/>
          <p:cNvSpPr>
            <a:spLocks noChangeArrowheads="1"/>
          </p:cNvSpPr>
          <p:nvPr/>
        </p:nvSpPr>
        <p:spPr bwMode="auto">
          <a:xfrm>
            <a:off x="0" y="0"/>
            <a:ext cx="13003213" cy="975677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endParaRPr lang="de-DE"/>
          </a:p>
        </p:txBody>
      </p:sp>
      <p:pic>
        <p:nvPicPr>
          <p:cNvPr id="3075" name="Grafik 7" descr="HfPH_Logo_farbi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1225" y="706438"/>
            <a:ext cx="3538538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feld 8"/>
          <p:cNvSpPr txBox="1">
            <a:spLocks noChangeArrowheads="1"/>
          </p:cNvSpPr>
          <p:nvPr/>
        </p:nvSpPr>
        <p:spPr bwMode="auto">
          <a:xfrm>
            <a:off x="222738" y="3948235"/>
            <a:ext cx="1178169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de-DE" sz="4800" dirty="0" smtClean="0">
                <a:solidFill>
                  <a:srgbClr val="FFBF64"/>
                </a:solidFill>
                <a:latin typeface="Garamond" pitchFamily="18" charset="0"/>
              </a:rPr>
              <a:t>Fluch und Segen natürlicher Ressourcen: Wer trägt die Verantwortung? </a:t>
            </a:r>
            <a:endParaRPr lang="de-DE" sz="4800" dirty="0">
              <a:solidFill>
                <a:srgbClr val="FFBF64"/>
              </a:solidFill>
              <a:latin typeface="Garamond" pitchFamily="18" charset="0"/>
            </a:endParaRPr>
          </a:p>
        </p:txBody>
      </p:sp>
      <p:sp>
        <p:nvSpPr>
          <p:cNvPr id="3078" name="Textfeld 13"/>
          <p:cNvSpPr txBox="1">
            <a:spLocks noChangeArrowheads="1"/>
          </p:cNvSpPr>
          <p:nvPr/>
        </p:nvSpPr>
        <p:spPr bwMode="auto">
          <a:xfrm>
            <a:off x="1447800" y="8169275"/>
            <a:ext cx="100885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1800" b="0" dirty="0">
                <a:solidFill>
                  <a:srgbClr val="182F7A"/>
                </a:solidFill>
                <a:latin typeface="Arial" charset="0"/>
              </a:rPr>
              <a:t>Referent: </a:t>
            </a:r>
            <a:r>
              <a:rPr lang="el-GR" sz="1800" b="0" dirty="0">
                <a:solidFill>
                  <a:srgbClr val="182F7A"/>
                </a:solidFill>
                <a:latin typeface="Arial" charset="0"/>
              </a:rPr>
              <a:t>	</a:t>
            </a:r>
            <a:r>
              <a:rPr lang="de-DE" sz="1800" b="0" dirty="0">
                <a:solidFill>
                  <a:srgbClr val="182F7A"/>
                </a:solidFill>
                <a:latin typeface="Arial" charset="0"/>
              </a:rPr>
              <a:t>Prof. </a:t>
            </a:r>
            <a:r>
              <a:rPr lang="de-DE" sz="1800" b="0" dirty="0" err="1">
                <a:solidFill>
                  <a:srgbClr val="182F7A"/>
                </a:solidFill>
                <a:latin typeface="Arial" charset="0"/>
              </a:rPr>
              <a:t>DDr</a:t>
            </a:r>
            <a:r>
              <a:rPr lang="de-DE" sz="1800" b="0" dirty="0">
                <a:solidFill>
                  <a:srgbClr val="182F7A"/>
                </a:solidFill>
                <a:latin typeface="Arial" charset="0"/>
              </a:rPr>
              <a:t>. Johannes Wallacher</a:t>
            </a:r>
          </a:p>
          <a:p>
            <a:pPr eaLnBrk="0" hangingPunct="0"/>
            <a:r>
              <a:rPr lang="de-DE" sz="1800" b="0" dirty="0">
                <a:solidFill>
                  <a:srgbClr val="182F7A"/>
                </a:solidFill>
                <a:latin typeface="Arial" charset="0"/>
              </a:rPr>
              <a:t>Datum: </a:t>
            </a:r>
            <a:r>
              <a:rPr lang="el-GR" sz="1800" b="0" dirty="0">
                <a:solidFill>
                  <a:srgbClr val="182F7A"/>
                </a:solidFill>
                <a:latin typeface="Arial" charset="0"/>
              </a:rPr>
              <a:t>		</a:t>
            </a:r>
            <a:r>
              <a:rPr lang="de-DE" sz="1800" b="0" dirty="0" smtClean="0">
                <a:solidFill>
                  <a:srgbClr val="182F7A"/>
                </a:solidFill>
                <a:latin typeface="Arial" charset="0"/>
              </a:rPr>
              <a:t>5. Juni </a:t>
            </a:r>
            <a:r>
              <a:rPr lang="de-DE" sz="1800" b="0" dirty="0" smtClean="0">
                <a:solidFill>
                  <a:srgbClr val="182F7A"/>
                </a:solidFill>
                <a:latin typeface="Arial" charset="0"/>
              </a:rPr>
              <a:t>2014</a:t>
            </a:r>
            <a:endParaRPr lang="de-DE" sz="1800" b="0" dirty="0">
              <a:solidFill>
                <a:srgbClr val="182F7A"/>
              </a:solidFill>
              <a:latin typeface="Arial" charset="0"/>
            </a:endParaRPr>
          </a:p>
          <a:p>
            <a:pPr eaLnBrk="0" hangingPunct="0"/>
            <a:r>
              <a:rPr lang="de-DE" sz="1800" b="0" dirty="0">
                <a:solidFill>
                  <a:srgbClr val="182F7A"/>
                </a:solidFill>
                <a:latin typeface="Arial" charset="0"/>
              </a:rPr>
              <a:t>Anlass: </a:t>
            </a:r>
            <a:r>
              <a:rPr lang="el-GR" sz="1800" b="0" dirty="0">
                <a:solidFill>
                  <a:srgbClr val="182F7A"/>
                </a:solidFill>
                <a:latin typeface="Arial" charset="0"/>
              </a:rPr>
              <a:t>		</a:t>
            </a:r>
            <a:r>
              <a:rPr lang="de-DE" sz="1800" b="0" dirty="0" smtClean="0">
                <a:solidFill>
                  <a:srgbClr val="182F7A"/>
                </a:solidFill>
                <a:latin typeface="Arial" charset="0"/>
              </a:rPr>
              <a:t>Vorlesung „Entwicklung im Dienst des Gemeinwohls“ </a:t>
            </a:r>
            <a:r>
              <a:rPr lang="de-DE" sz="1800" b="0" dirty="0" err="1" smtClean="0">
                <a:solidFill>
                  <a:srgbClr val="182F7A"/>
                </a:solidFill>
                <a:latin typeface="Arial" charset="0"/>
              </a:rPr>
              <a:t>SoSe</a:t>
            </a:r>
            <a:r>
              <a:rPr lang="de-DE" sz="1800" b="0" dirty="0" smtClean="0">
                <a:solidFill>
                  <a:srgbClr val="182F7A"/>
                </a:solidFill>
                <a:latin typeface="Arial" charset="0"/>
              </a:rPr>
              <a:t> 2014 , HfPh</a:t>
            </a:r>
            <a:endParaRPr lang="de-DE" sz="1800" b="0" dirty="0">
              <a:solidFill>
                <a:srgbClr val="182F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250826" y="1803284"/>
            <a:ext cx="12752388" cy="627062"/>
          </a:xfrm>
        </p:spPr>
        <p:txBody>
          <a:bodyPr/>
          <a:lstStyle/>
          <a:p>
            <a:pPr marL="0" indent="0"/>
            <a:r>
              <a:rPr lang="de-DE" sz="3400" dirty="0"/>
              <a:t>Erdölförderung in Afrika </a:t>
            </a:r>
            <a:r>
              <a:rPr lang="de-DE" sz="3400" dirty="0" smtClean="0"/>
              <a:t>(2)</a:t>
            </a:r>
            <a:endParaRPr lang="de-DE" sz="3400" dirty="0"/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929" t="39519" r="13075" b="13467"/>
          <a:stretch>
            <a:fillRect/>
          </a:stretch>
        </p:blipFill>
        <p:spPr bwMode="auto">
          <a:xfrm>
            <a:off x="255098" y="2621830"/>
            <a:ext cx="11980564" cy="603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0315682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250826" y="1803284"/>
            <a:ext cx="12752388" cy="627062"/>
          </a:xfrm>
        </p:spPr>
        <p:txBody>
          <a:bodyPr/>
          <a:lstStyle/>
          <a:p>
            <a:pPr marL="0" indent="0"/>
            <a:r>
              <a:rPr lang="de-DE" sz="3400" dirty="0"/>
              <a:t>Erdölförderung in Afrika </a:t>
            </a:r>
            <a:r>
              <a:rPr lang="de-DE" sz="3400" dirty="0" smtClean="0"/>
              <a:t>(3)</a:t>
            </a:r>
            <a:endParaRPr lang="de-DE" sz="3400" dirty="0"/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92" t="24956" r="15523" b="20961"/>
          <a:stretch>
            <a:fillRect/>
          </a:stretch>
        </p:blipFill>
        <p:spPr bwMode="auto">
          <a:xfrm>
            <a:off x="460530" y="2520297"/>
            <a:ext cx="11775132" cy="603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1255917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391503" y="584084"/>
            <a:ext cx="12752388" cy="627062"/>
          </a:xfrm>
        </p:spPr>
        <p:txBody>
          <a:bodyPr/>
          <a:lstStyle/>
          <a:p>
            <a:pPr marL="0" indent="0"/>
            <a:r>
              <a:rPr lang="de-DE" sz="3400" dirty="0"/>
              <a:t>Fragestellung: Natürliche Ressourcen: Fluch oder Segen?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97920" y="1560721"/>
            <a:ext cx="11377811" cy="6064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00" tIns="65000" rIns="130000" bIns="65000"/>
          <a:lstStyle/>
          <a:p>
            <a:pPr marL="668057" indent="-668057">
              <a:spcBef>
                <a:spcPct val="20000"/>
              </a:spcBef>
              <a:buClr>
                <a:schemeClr val="accent2"/>
              </a:buClr>
            </a:pPr>
            <a:endParaRPr lang="de-DE" sz="1100" b="0" dirty="0"/>
          </a:p>
          <a:p>
            <a:pPr marL="668057" indent="-668057">
              <a:spcBef>
                <a:spcPct val="20000"/>
              </a:spcBef>
              <a:buClr>
                <a:schemeClr val="accent2"/>
              </a:buClr>
            </a:pPr>
            <a:r>
              <a:rPr lang="de-DE" sz="2600" b="0" dirty="0">
                <a:latin typeface="Garamond" pitchFamily="18" charset="0"/>
              </a:rPr>
              <a:t>Empirische Studie von Jeffrey Sachs (1995): Zusammenhang von Ressourcenreichtum </a:t>
            </a:r>
          </a:p>
          <a:p>
            <a:pPr marL="668057" indent="-668057">
              <a:spcBef>
                <a:spcPct val="20000"/>
              </a:spcBef>
              <a:buClr>
                <a:schemeClr val="accent2"/>
              </a:buClr>
            </a:pPr>
            <a:r>
              <a:rPr lang="de-DE" sz="2600" b="0" dirty="0">
                <a:latin typeface="Garamond" pitchFamily="18" charset="0"/>
              </a:rPr>
              <a:t>und wirtschaftlichem Wachstum zwischen 1970 und 1989 in 97 Entwicklungsländern:</a:t>
            </a: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1573" b="-1031"/>
          <a:stretch>
            <a:fillRect/>
          </a:stretch>
        </p:blipFill>
        <p:spPr bwMode="auto">
          <a:xfrm>
            <a:off x="2406497" y="3646193"/>
            <a:ext cx="7576671" cy="558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119676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31807" y="2417352"/>
            <a:ext cx="12316132" cy="6857095"/>
          </a:xfrm>
        </p:spPr>
        <p:txBody>
          <a:bodyPr/>
          <a:lstStyle/>
          <a:p>
            <a:pPr>
              <a:spcBef>
                <a:spcPts val="1706"/>
              </a:spcBef>
            </a:pPr>
            <a:endParaRPr lang="de-DE" sz="3400" b="0" dirty="0"/>
          </a:p>
          <a:p>
            <a:pPr marL="0" indent="0">
              <a:spcBef>
                <a:spcPts val="1706"/>
              </a:spcBef>
              <a:buNone/>
            </a:pPr>
            <a:r>
              <a:rPr lang="de-DE" sz="3400" dirty="0"/>
              <a:t>Ressourcenfluch: ein ökonomisches Rätsel?  </a:t>
            </a:r>
            <a:r>
              <a:rPr lang="de-DE" sz="3400" b="0" dirty="0"/>
              <a:t> („Paradox of </a:t>
            </a:r>
            <a:r>
              <a:rPr lang="de-DE" sz="3400" b="0" dirty="0" err="1"/>
              <a:t>plenty</a:t>
            </a:r>
            <a:r>
              <a:rPr lang="de-DE" sz="3400" b="0" dirty="0" smtClean="0"/>
              <a:t>“?)</a:t>
            </a:r>
            <a:endParaRPr lang="de-DE" sz="3400" b="0" dirty="0"/>
          </a:p>
          <a:p>
            <a:pPr>
              <a:spcBef>
                <a:spcPts val="1706"/>
              </a:spcBef>
            </a:pPr>
            <a:r>
              <a:rPr lang="de-DE" sz="3400" b="0" dirty="0"/>
              <a:t>Soziokulturelle Muster: Verbindung natürliches Umfeld und „</a:t>
            </a:r>
            <a:r>
              <a:rPr lang="de-DE" sz="3400" b="0" dirty="0" err="1"/>
              <a:t>basic</a:t>
            </a:r>
            <a:r>
              <a:rPr lang="de-DE" sz="3400" b="0" dirty="0"/>
              <a:t> </a:t>
            </a:r>
            <a:r>
              <a:rPr lang="de-DE" sz="3400" b="0" dirty="0" err="1"/>
              <a:t>moral</a:t>
            </a:r>
            <a:r>
              <a:rPr lang="de-DE" sz="3400" b="0" dirty="0"/>
              <a:t> </a:t>
            </a:r>
            <a:r>
              <a:rPr lang="de-DE" sz="3400" b="0" dirty="0" err="1"/>
              <a:t>values</a:t>
            </a:r>
            <a:r>
              <a:rPr lang="de-DE" sz="3400" b="0" dirty="0"/>
              <a:t> of </a:t>
            </a:r>
            <a:r>
              <a:rPr lang="de-DE" sz="3400" b="0" dirty="0" err="1"/>
              <a:t>people</a:t>
            </a:r>
            <a:r>
              <a:rPr lang="de-DE" sz="3400" b="0" dirty="0"/>
              <a:t> </a:t>
            </a:r>
            <a:r>
              <a:rPr lang="de-DE" sz="3400" b="0" dirty="0" err="1"/>
              <a:t>linving</a:t>
            </a:r>
            <a:r>
              <a:rPr lang="de-DE" sz="3400" b="0" dirty="0"/>
              <a:t> </a:t>
            </a:r>
            <a:r>
              <a:rPr lang="de-DE" sz="3400" b="0" dirty="0" err="1"/>
              <a:t>there</a:t>
            </a:r>
            <a:r>
              <a:rPr lang="de-DE" sz="3400" b="0" dirty="0"/>
              <a:t>“ (Jean </a:t>
            </a:r>
            <a:r>
              <a:rPr lang="de-DE" sz="3400" b="0" dirty="0" err="1"/>
              <a:t>Bodin</a:t>
            </a:r>
            <a:r>
              <a:rPr lang="de-DE" sz="3400" b="0" dirty="0"/>
              <a:t>, 1576), kurz: Ressourcenreichtum macht träge </a:t>
            </a:r>
          </a:p>
          <a:p>
            <a:pPr>
              <a:spcBef>
                <a:spcPts val="1706"/>
              </a:spcBef>
            </a:pPr>
            <a:r>
              <a:rPr lang="de-DE" sz="3400" b="0" dirty="0"/>
              <a:t>Holländische Krankheit („</a:t>
            </a:r>
            <a:r>
              <a:rPr lang="de-DE" sz="3400" b="0" dirty="0" err="1"/>
              <a:t>dutch</a:t>
            </a:r>
            <a:r>
              <a:rPr lang="de-DE" sz="3400" b="0" dirty="0"/>
              <a:t> </a:t>
            </a:r>
            <a:r>
              <a:rPr lang="de-DE" sz="3400" b="0" dirty="0" err="1"/>
              <a:t>disease</a:t>
            </a:r>
            <a:r>
              <a:rPr lang="de-DE" sz="3400" b="0" dirty="0"/>
              <a:t>“): Währung verteuert sich durch Export von Bodenschätzen und verschlechtert somit die Chancen für andere Exportgüter </a:t>
            </a:r>
          </a:p>
          <a:p>
            <a:pPr>
              <a:spcBef>
                <a:spcPts val="1706"/>
              </a:spcBef>
            </a:pPr>
            <a:r>
              <a:rPr lang="de-DE" sz="3400" b="0" dirty="0"/>
              <a:t>Anreize für Korruption und Klientelismus: </a:t>
            </a:r>
            <a:r>
              <a:rPr lang="de-DE" sz="3400" b="0" dirty="0" err="1"/>
              <a:t>Rentseeking</a:t>
            </a:r>
            <a:r>
              <a:rPr lang="de-DE" sz="3400" b="0" dirty="0"/>
              <a:t>: 23 % Wahrscheinlichkeit für Bürgerkriege in ressourcenreichen Staaten, 0,5 % in ressourcenarmen Staaten (Collier en </a:t>
            </a:r>
            <a:r>
              <a:rPr lang="de-DE" sz="3400" b="0" dirty="0" err="1"/>
              <a:t>Hoffler</a:t>
            </a:r>
            <a:r>
              <a:rPr lang="de-DE" sz="3400" b="0" dirty="0"/>
              <a:t>, 2004). 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250826" y="1803284"/>
            <a:ext cx="12752388" cy="627062"/>
          </a:xfrm>
        </p:spPr>
        <p:txBody>
          <a:bodyPr/>
          <a:lstStyle/>
          <a:p>
            <a:pPr marL="0" indent="0"/>
            <a:r>
              <a:rPr lang="de-DE" sz="3400" dirty="0"/>
              <a:t>Mögliche Erklärungen</a:t>
            </a:r>
          </a:p>
        </p:txBody>
      </p:sp>
    </p:spTree>
    <p:extLst>
      <p:ext uri="{BB962C8B-B14F-4D97-AF65-F5344CB8AC3E}">
        <p14:creationId xmlns="" xmlns:p14="http://schemas.microsoft.com/office/powerpoint/2010/main" val="6337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250826" y="1803284"/>
            <a:ext cx="12752388" cy="627062"/>
          </a:xfrm>
        </p:spPr>
        <p:txBody>
          <a:bodyPr/>
          <a:lstStyle/>
          <a:p>
            <a:pPr marL="0" indent="0"/>
            <a:r>
              <a:rPr lang="de-DE" sz="3400" dirty="0"/>
              <a:t>Erdölförderung in Afrika </a:t>
            </a:r>
            <a:r>
              <a:rPr lang="de-DE" sz="3400" dirty="0" smtClean="0"/>
              <a:t>(4)</a:t>
            </a:r>
            <a:endParaRPr lang="de-DE" sz="3400" dirty="0"/>
          </a:p>
        </p:txBody>
      </p:sp>
      <p:pic>
        <p:nvPicPr>
          <p:cNvPr id="6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304" t="21567" r="12158" b="19742"/>
          <a:stretch>
            <a:fillRect/>
          </a:stretch>
        </p:blipFill>
        <p:spPr bwMode="auto">
          <a:xfrm>
            <a:off x="767551" y="2416507"/>
            <a:ext cx="11366525" cy="6254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349804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250825" y="595807"/>
            <a:ext cx="12752388" cy="627062"/>
          </a:xfrm>
        </p:spPr>
        <p:txBody>
          <a:bodyPr/>
          <a:lstStyle/>
          <a:p>
            <a:pPr marL="0" indent="0"/>
            <a:r>
              <a:rPr lang="de-DE" sz="3400" dirty="0"/>
              <a:t>Nigeria: ein dramatisches Beispiel für Ressourcenfluch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767551" y="2416506"/>
            <a:ext cx="7269157" cy="6064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00" tIns="65000" rIns="130000" bIns="65000"/>
          <a:lstStyle/>
          <a:p>
            <a:pPr>
              <a:spcBef>
                <a:spcPct val="20000"/>
              </a:spcBef>
            </a:pPr>
            <a:r>
              <a:rPr lang="de-DE" sz="3400" dirty="0" smtClean="0">
                <a:latin typeface="Garamond" pitchFamily="18" charset="0"/>
              </a:rPr>
              <a:t>Nigeria</a:t>
            </a:r>
            <a:r>
              <a:rPr lang="de-DE" sz="3400" dirty="0">
                <a:latin typeface="Garamond" pitchFamily="18" charset="0"/>
              </a:rPr>
              <a:t>:</a:t>
            </a:r>
            <a:endParaRPr lang="de-DE" altLang="ja-JP" sz="3400" dirty="0">
              <a:latin typeface="Garamond" pitchFamily="18" charset="0"/>
            </a:endParaRPr>
          </a:p>
          <a:p>
            <a:pPr marL="668057" indent="-668057">
              <a:spcBef>
                <a:spcPct val="45000"/>
              </a:spcBef>
              <a:buFont typeface="Wingdings" pitchFamily="2" charset="2"/>
              <a:buChar char="Ø"/>
            </a:pPr>
            <a:r>
              <a:rPr lang="de-DE" sz="3100" b="0" dirty="0">
                <a:latin typeface="Garamond" pitchFamily="18" charset="0"/>
              </a:rPr>
              <a:t>Erdölreichtum: Einnahmen von 350 Mrd. US-Dollar in den letzten 35 Jahren</a:t>
            </a:r>
          </a:p>
          <a:p>
            <a:pPr marL="668057" indent="-668057">
              <a:spcBef>
                <a:spcPct val="45000"/>
              </a:spcBef>
              <a:buFont typeface="Wingdings" pitchFamily="2" charset="2"/>
              <a:buChar char="Ø"/>
            </a:pPr>
            <a:r>
              <a:rPr lang="de-DE" sz="3100" b="0" dirty="0">
                <a:latin typeface="Garamond" pitchFamily="18" charset="0"/>
              </a:rPr>
              <a:t>Rückgang des Pro-Kopf-BIP von 1.113 (in 1970) auf 1.084 US-Dollar (in 2000)</a:t>
            </a:r>
          </a:p>
          <a:p>
            <a:pPr marL="668057" indent="-668057">
              <a:spcBef>
                <a:spcPct val="45000"/>
              </a:spcBef>
              <a:buFont typeface="Wingdings" pitchFamily="2" charset="2"/>
              <a:buChar char="Ø"/>
            </a:pPr>
            <a:r>
              <a:rPr lang="de-DE" sz="3100" b="0" dirty="0">
                <a:latin typeface="Garamond" pitchFamily="18" charset="0"/>
              </a:rPr>
              <a:t>Anstieg des Anteil absolut Armer an der Bevölkerung von 36 % (in 1970) auf </a:t>
            </a:r>
            <a:br>
              <a:rPr lang="de-DE" sz="3100" b="0" dirty="0">
                <a:latin typeface="Garamond" pitchFamily="18" charset="0"/>
              </a:rPr>
            </a:br>
            <a:r>
              <a:rPr lang="de-DE" sz="3100" b="0" dirty="0">
                <a:latin typeface="Garamond" pitchFamily="18" charset="0"/>
              </a:rPr>
              <a:t>70 % (in 2000)</a:t>
            </a:r>
          </a:p>
          <a:p>
            <a:pPr marL="668057" indent="-668057">
              <a:spcBef>
                <a:spcPct val="45000"/>
              </a:spcBef>
              <a:buFont typeface="Wingdings" pitchFamily="2" charset="2"/>
              <a:buChar char="Ø"/>
            </a:pPr>
            <a:r>
              <a:rPr lang="de-DE" sz="3100" b="0" dirty="0">
                <a:latin typeface="Garamond" pitchFamily="18" charset="0"/>
              </a:rPr>
              <a:t>Durchschnittliche Auslastung der Produktionskapazitäten in 2000: 35 %</a:t>
            </a:r>
          </a:p>
          <a:p>
            <a:pPr marL="668057" indent="-668057">
              <a:spcBef>
                <a:spcPct val="45000"/>
              </a:spcBef>
              <a:buFont typeface="Wingdings" pitchFamily="2" charset="2"/>
              <a:buChar char="Ø"/>
            </a:pPr>
            <a:r>
              <a:rPr lang="de-DE" sz="3100" b="0" dirty="0">
                <a:latin typeface="Garamond" pitchFamily="18" charset="0"/>
              </a:rPr>
              <a:t>Korruption als allgegenwärtiges Problem</a:t>
            </a: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058" y="2520297"/>
            <a:ext cx="3747454" cy="60378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481832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250826" y="1803284"/>
            <a:ext cx="12752388" cy="627062"/>
          </a:xfrm>
        </p:spPr>
        <p:txBody>
          <a:bodyPr/>
          <a:lstStyle/>
          <a:p>
            <a:pPr marL="0" indent="0"/>
            <a:r>
              <a:rPr lang="de-DE" sz="3400" dirty="0"/>
              <a:t>Ölförderung in Tschad: Ein innovativer Ansatz?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67552" y="2416506"/>
            <a:ext cx="7065982" cy="6064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00" tIns="65000" rIns="130000" bIns="65000"/>
          <a:lstStyle/>
          <a:p>
            <a:pPr>
              <a:spcBef>
                <a:spcPct val="20000"/>
              </a:spcBef>
            </a:pPr>
            <a:r>
              <a:rPr lang="de-DE" sz="4000" dirty="0" smtClean="0">
                <a:latin typeface="Garamond" pitchFamily="18" charset="0"/>
              </a:rPr>
              <a:t>Tschad</a:t>
            </a:r>
            <a:r>
              <a:rPr lang="de-DE" sz="4000" dirty="0">
                <a:latin typeface="Garamond" pitchFamily="18" charset="0"/>
              </a:rPr>
              <a:t>: </a:t>
            </a:r>
            <a:endParaRPr lang="de-DE" altLang="ja-JP" sz="4000" dirty="0">
              <a:latin typeface="Garamond" pitchFamily="18" charset="0"/>
            </a:endParaRPr>
          </a:p>
          <a:p>
            <a:pPr marL="668057" indent="-668057">
              <a:spcBef>
                <a:spcPct val="45000"/>
              </a:spcBef>
              <a:buFont typeface="Wingdings" pitchFamily="2" charset="2"/>
              <a:buChar char="Ø"/>
            </a:pPr>
            <a:r>
              <a:rPr lang="de-DE" altLang="ja-JP" sz="3000" b="0" dirty="0">
                <a:latin typeface="Garamond" pitchFamily="18" charset="0"/>
              </a:rPr>
              <a:t>eines der ärmsten und am geringsten entwickelten Länder der Welt (80 % der Bevölkerung extrem arm)</a:t>
            </a:r>
          </a:p>
          <a:p>
            <a:pPr marL="668057" indent="-668057">
              <a:spcBef>
                <a:spcPct val="45000"/>
              </a:spcBef>
              <a:buFont typeface="Wingdings" pitchFamily="2" charset="2"/>
              <a:buChar char="Ø"/>
            </a:pPr>
            <a:r>
              <a:rPr lang="de-DE" altLang="ja-JP" sz="3000" b="0" dirty="0">
                <a:latin typeface="Garamond" pitchFamily="18" charset="0"/>
              </a:rPr>
              <a:t>Obwohl 90 % der Bevölkerung auf dem Lande von Subsistenzwirtschaft leben, angewiesen auf Nahrungsmittelimporte </a:t>
            </a:r>
          </a:p>
          <a:p>
            <a:pPr marL="668057" indent="-668057">
              <a:spcBef>
                <a:spcPct val="45000"/>
              </a:spcBef>
              <a:buFont typeface="Wingdings" pitchFamily="2" charset="2"/>
              <a:buChar char="Ø"/>
            </a:pPr>
            <a:r>
              <a:rPr lang="de-DE" altLang="ja-JP" sz="3000" b="0" dirty="0">
                <a:latin typeface="Garamond" pitchFamily="18" charset="0"/>
              </a:rPr>
              <a:t>Immer wieder Bürgerkriege seit der Unabhängigkeit in 1960</a:t>
            </a:r>
          </a:p>
          <a:p>
            <a:pPr marL="668057" indent="-668057">
              <a:spcBef>
                <a:spcPct val="45000"/>
              </a:spcBef>
              <a:buFont typeface="Wingdings" pitchFamily="2" charset="2"/>
              <a:buChar char="Ø"/>
            </a:pPr>
            <a:r>
              <a:rPr lang="de-DE" altLang="ja-JP" sz="3000" b="0" dirty="0">
                <a:latin typeface="Garamond" pitchFamily="18" charset="0"/>
              </a:rPr>
              <a:t>lange galt das Land als arm an Bodenschätzen, bis Ende der 1990er Jahre Erdölvorkommen entdeckt wurden. </a:t>
            </a:r>
            <a:endParaRPr lang="de-DE" sz="3000" b="0" dirty="0">
              <a:latin typeface="Garamond" pitchFamily="18" charset="0"/>
            </a:endParaRPr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792" y="2520297"/>
            <a:ext cx="3447205" cy="60378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629127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31807" y="2417352"/>
            <a:ext cx="12316132" cy="6857095"/>
          </a:xfrm>
        </p:spPr>
        <p:txBody>
          <a:bodyPr/>
          <a:lstStyle/>
          <a:p>
            <a:pPr>
              <a:spcBef>
                <a:spcPts val="1706"/>
              </a:spcBef>
            </a:pPr>
            <a:endParaRPr lang="de-DE" sz="3400" b="0" dirty="0"/>
          </a:p>
          <a:p>
            <a:pPr>
              <a:spcBef>
                <a:spcPts val="1706"/>
              </a:spcBef>
            </a:pPr>
            <a:r>
              <a:rPr lang="de-DE" sz="3400" b="0" dirty="0" err="1"/>
              <a:t>ExxonMobil</a:t>
            </a:r>
            <a:r>
              <a:rPr lang="de-DE" sz="3400" b="0" dirty="0"/>
              <a:t> schließt Vertrag mit den Regierungen in Tschad und Kamerun </a:t>
            </a:r>
          </a:p>
          <a:p>
            <a:pPr>
              <a:spcBef>
                <a:spcPts val="1706"/>
              </a:spcBef>
            </a:pPr>
            <a:r>
              <a:rPr lang="de-DE" sz="3400" b="0" dirty="0"/>
              <a:t>Projekt zur Erdölförderung im Umfang von 3,7 Mrd. US Dollar (im Vergleich dazu BIP in Tschad in 2000: 1,7 Mrd. Dollar)</a:t>
            </a:r>
          </a:p>
          <a:p>
            <a:pPr>
              <a:spcBef>
                <a:spcPts val="1706"/>
              </a:spcBef>
            </a:pPr>
            <a:r>
              <a:rPr lang="de-DE" sz="3400" b="0" dirty="0"/>
              <a:t>Kooperation von Exxon, Weltbank und Regierung von Tschad zur Bildung eines institutionellen Umfelds zur Verhinderung des „Ressourcenfluchs“</a:t>
            </a:r>
          </a:p>
          <a:p>
            <a:pPr>
              <a:spcBef>
                <a:spcPts val="1706"/>
              </a:spcBef>
            </a:pPr>
            <a:r>
              <a:rPr lang="de-DE" sz="3400" b="0" dirty="0"/>
              <a:t>NGOs zunächst ablehnend, dann aber Beteiligung und konstruktive Mitarbeit z.B. von WWF und lokalen NGOs. </a:t>
            </a:r>
          </a:p>
          <a:p>
            <a:pPr>
              <a:spcBef>
                <a:spcPts val="1706"/>
              </a:spcBef>
            </a:pPr>
            <a:endParaRPr lang="de-DE" sz="3400" b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250826" y="1803284"/>
            <a:ext cx="12752388" cy="627062"/>
          </a:xfrm>
        </p:spPr>
        <p:txBody>
          <a:bodyPr/>
          <a:lstStyle/>
          <a:p>
            <a:pPr marL="0" indent="0"/>
            <a:r>
              <a:rPr lang="de-DE" sz="3400" dirty="0"/>
              <a:t>Kooperation von Exxon-Mobil, Weltbank und Regierung von Tschad</a:t>
            </a:r>
          </a:p>
        </p:txBody>
      </p:sp>
    </p:spTree>
    <p:extLst>
      <p:ext uri="{BB962C8B-B14F-4D97-AF65-F5344CB8AC3E}">
        <p14:creationId xmlns="" xmlns:p14="http://schemas.microsoft.com/office/powerpoint/2010/main" val="124472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255961" y="1256767"/>
            <a:ext cx="12316132" cy="6857095"/>
          </a:xfrm>
        </p:spPr>
        <p:txBody>
          <a:bodyPr/>
          <a:lstStyle/>
          <a:p>
            <a:r>
              <a:rPr lang="de-DE" sz="3400" b="0" dirty="0" smtClean="0"/>
              <a:t>Verwendung der Einnahmen aus der Erdölförderung:  80 % für Gesundheitsversorgung, Bildung, Soziales, Infrastruktur, Ländliche Entwicklung</a:t>
            </a:r>
          </a:p>
          <a:p>
            <a:r>
              <a:rPr lang="de-DE" sz="3400" b="0" dirty="0" smtClean="0"/>
              <a:t>5 % direkt in die Region der Ölförderung</a:t>
            </a:r>
          </a:p>
          <a:p>
            <a:r>
              <a:rPr lang="de-DE" sz="3400" b="0" dirty="0" smtClean="0"/>
              <a:t>10 % in Fonds für zukünftige Generationen </a:t>
            </a:r>
          </a:p>
          <a:p>
            <a:r>
              <a:rPr lang="de-DE" sz="3400" b="0" dirty="0" smtClean="0"/>
              <a:t>5 % ohne Zweckbindung</a:t>
            </a:r>
          </a:p>
          <a:p>
            <a:r>
              <a:rPr lang="de-DE" sz="3400" b="0" dirty="0" smtClean="0"/>
              <a:t>Beginn der Erdölförderung in 2003 mit Laufzeit von 20 Jahren: Prognostizierte Gesamteinnahmen von 1,6 Milliarden Euro</a:t>
            </a:r>
          </a:p>
          <a:p>
            <a:r>
              <a:rPr lang="de-DE" sz="3400" b="0" dirty="0" smtClean="0"/>
              <a:t>Kontrolle der Ausgaben und Änderung des Gesetzes nur ein Komitee möglich aus 9 Mitgliedern (4 Vertreter der Regierung, 2 des Parlaments, 1 der Justiz, 2 der Zivilgesellschaft)</a:t>
            </a:r>
          </a:p>
          <a:p>
            <a:r>
              <a:rPr lang="de-DE" sz="3400" b="0" dirty="0" smtClean="0"/>
              <a:t>„Modellprojekt der Armutsbekämpfung durch PPP“ </a:t>
            </a:r>
            <a:endParaRPr lang="de-DE" sz="3400" b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250825" y="419961"/>
            <a:ext cx="12752388" cy="627062"/>
          </a:xfrm>
        </p:spPr>
        <p:txBody>
          <a:bodyPr/>
          <a:lstStyle/>
          <a:p>
            <a:pPr marL="0" indent="0"/>
            <a:r>
              <a:rPr lang="de-DE" sz="3400" dirty="0"/>
              <a:t>Gesetz für Transparenz und regulierte Mittelverwendung von 2000</a:t>
            </a:r>
          </a:p>
        </p:txBody>
      </p:sp>
    </p:spTree>
    <p:extLst>
      <p:ext uri="{BB962C8B-B14F-4D97-AF65-F5344CB8AC3E}">
        <p14:creationId xmlns="" xmlns:p14="http://schemas.microsoft.com/office/powerpoint/2010/main" val="127557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31807" y="2417352"/>
            <a:ext cx="12316132" cy="6857095"/>
          </a:xfrm>
        </p:spPr>
        <p:txBody>
          <a:bodyPr/>
          <a:lstStyle/>
          <a:p>
            <a:pPr>
              <a:spcBef>
                <a:spcPts val="1706"/>
              </a:spcBef>
            </a:pPr>
            <a:endParaRPr lang="de-DE" sz="3400" b="0" dirty="0"/>
          </a:p>
          <a:p>
            <a:pPr>
              <a:spcBef>
                <a:spcPts val="1706"/>
              </a:spcBef>
            </a:pPr>
            <a:r>
              <a:rPr lang="de-DE" sz="3400" b="0" dirty="0"/>
              <a:t>Nach offiziellen Zahlen von 2006 hat das Öl Konsortium um die Firma </a:t>
            </a:r>
            <a:r>
              <a:rPr lang="de-DE" sz="3400" b="0" dirty="0" err="1"/>
              <a:t>ExxonMobil</a:t>
            </a:r>
            <a:r>
              <a:rPr lang="de-DE" sz="3400" b="0" dirty="0"/>
              <a:t> seit 2003 zwar 537 Millionen US Dollar als Lizenzen und Gebühren an die Regierung des Tschad überwiesen. Ca. 300 Millionen Dollar oder 55 % davon sollen für die Verbesserung der Infrastruktur ausgegeben worden sein.  Große Teile der Investitionsmittel dürften aufgrund von Korruption versickert sein, eine effiziente Bekämpfung der Armut bleibt bisher aus. </a:t>
            </a:r>
          </a:p>
          <a:p>
            <a:pPr>
              <a:spcBef>
                <a:spcPts val="1706"/>
              </a:spcBef>
            </a:pPr>
            <a:r>
              <a:rPr lang="de-DE" sz="3400" b="0" dirty="0"/>
              <a:t>Im Gegenteil: permanente Auseinandersetzungen mit Rebellengruppen (auch unterstützt aus dem Sudan) um Erlöse aus den Erdöleinnahmen. </a:t>
            </a:r>
          </a:p>
          <a:p>
            <a:pPr>
              <a:spcBef>
                <a:spcPts val="1706"/>
              </a:spcBef>
            </a:pPr>
            <a:endParaRPr lang="de-DE" sz="3400" b="0" dirty="0"/>
          </a:p>
          <a:p>
            <a:pPr>
              <a:spcBef>
                <a:spcPts val="1706"/>
              </a:spcBef>
            </a:pPr>
            <a:endParaRPr lang="de-DE" sz="3400" b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250826" y="1803284"/>
            <a:ext cx="12752388" cy="627062"/>
          </a:xfrm>
        </p:spPr>
        <p:txBody>
          <a:bodyPr/>
          <a:lstStyle/>
          <a:p>
            <a:pPr marL="0" indent="0"/>
            <a:r>
              <a:rPr lang="de-DE" sz="3400" dirty="0"/>
              <a:t>Situation heute</a:t>
            </a:r>
          </a:p>
        </p:txBody>
      </p:sp>
    </p:spTree>
    <p:extLst>
      <p:ext uri="{BB962C8B-B14F-4D97-AF65-F5344CB8AC3E}">
        <p14:creationId xmlns="" xmlns:p14="http://schemas.microsoft.com/office/powerpoint/2010/main" val="157210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1" y="984526"/>
            <a:ext cx="12567138" cy="2046895"/>
          </a:xfrm>
        </p:spPr>
        <p:txBody>
          <a:bodyPr/>
          <a:lstStyle/>
          <a:p>
            <a:pPr>
              <a:defRPr/>
            </a:pPr>
            <a:r>
              <a:rPr lang="de-DE" sz="3600" dirty="0" smtClean="0">
                <a:solidFill>
                  <a:schemeClr val="tx1"/>
                </a:solidFill>
                <a:latin typeface="Garamond" pitchFamily="18" charset="0"/>
                <a:cs typeface="ＭＳ Ｐゴシック" charset="0"/>
              </a:rPr>
              <a:t>Fluch </a:t>
            </a:r>
            <a:r>
              <a:rPr lang="de-DE" sz="3600" dirty="0" smtClean="0">
                <a:solidFill>
                  <a:schemeClr val="tx1"/>
                </a:solidFill>
                <a:latin typeface="Garamond" pitchFamily="18" charset="0"/>
                <a:cs typeface="ＭＳ Ｐゴシック" charset="0"/>
              </a:rPr>
              <a:t>und Segen natürlicher Ressourcen: Wer trägt die Verantwortung? </a:t>
            </a:r>
            <a:endParaRPr lang="de-DE" sz="36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4294967295"/>
          </p:nvPr>
        </p:nvSpPr>
        <p:spPr>
          <a:xfrm>
            <a:off x="328010" y="2672861"/>
            <a:ext cx="12485313" cy="5380893"/>
          </a:xfrm>
        </p:spPr>
        <p:txBody>
          <a:bodyPr/>
          <a:lstStyle/>
          <a:p>
            <a:pPr marL="742950" indent="-742950">
              <a:buAutoNum type="arabicPlain"/>
              <a:tabLst>
                <a:tab pos="-999829" algn="l"/>
                <a:tab pos="-650001" algn="l"/>
                <a:tab pos="284376" algn="l"/>
                <a:tab pos="650001" algn="l"/>
                <a:tab pos="769620" algn="l"/>
                <a:tab pos="1300002" algn="l"/>
                <a:tab pos="1950004" algn="l"/>
                <a:tab pos="2600005" algn="l"/>
                <a:tab pos="3250006" algn="l"/>
                <a:tab pos="3900007" algn="l"/>
                <a:tab pos="4550009" algn="l"/>
                <a:tab pos="5200010" algn="l"/>
                <a:tab pos="5850011" algn="l"/>
                <a:tab pos="6500012" algn="l"/>
                <a:tab pos="7150014" algn="l"/>
                <a:tab pos="7800015" algn="l"/>
              </a:tabLst>
            </a:pPr>
            <a:r>
              <a:rPr lang="de-DE" sz="4000" dirty="0" smtClean="0"/>
              <a:t>Zur Bedeutung von Gemeingütern </a:t>
            </a:r>
          </a:p>
          <a:p>
            <a:pPr marL="742950" indent="-742950">
              <a:buFontTx/>
              <a:buAutoNum type="arabicPlain"/>
              <a:tabLst>
                <a:tab pos="-999829" algn="l"/>
                <a:tab pos="-650001" algn="l"/>
                <a:tab pos="284376" algn="l"/>
                <a:tab pos="650001" algn="l"/>
                <a:tab pos="769620" algn="l"/>
                <a:tab pos="1300002" algn="l"/>
                <a:tab pos="1950004" algn="l"/>
                <a:tab pos="2600005" algn="l"/>
                <a:tab pos="3250006" algn="l"/>
                <a:tab pos="3900007" algn="l"/>
                <a:tab pos="4550009" algn="l"/>
                <a:tab pos="5200010" algn="l"/>
                <a:tab pos="5850011" algn="l"/>
                <a:tab pos="6500012" algn="l"/>
                <a:tab pos="7150014" algn="l"/>
                <a:tab pos="7800015" algn="l"/>
              </a:tabLst>
            </a:pPr>
            <a:r>
              <a:rPr lang="de-DE" sz="4000" dirty="0" smtClean="0"/>
              <a:t>Ressourcenreichtum – Segen oder Fluch für Entwicklung?</a:t>
            </a:r>
          </a:p>
          <a:p>
            <a:pPr marL="742950" indent="-742950">
              <a:buAutoNum type="arabicPlain"/>
              <a:tabLst>
                <a:tab pos="-999829" algn="l"/>
                <a:tab pos="-650001" algn="l"/>
                <a:tab pos="284376" algn="l"/>
                <a:tab pos="650001" algn="l"/>
                <a:tab pos="769620" algn="l"/>
                <a:tab pos="1300002" algn="l"/>
                <a:tab pos="1950004" algn="l"/>
                <a:tab pos="2600005" algn="l"/>
                <a:tab pos="3250006" algn="l"/>
                <a:tab pos="3900007" algn="l"/>
                <a:tab pos="4550009" algn="l"/>
                <a:tab pos="5200010" algn="l"/>
                <a:tab pos="5850011" algn="l"/>
                <a:tab pos="6500012" algn="l"/>
                <a:tab pos="7150014" algn="l"/>
                <a:tab pos="7800015" algn="l"/>
              </a:tabLst>
            </a:pPr>
            <a:r>
              <a:rPr lang="de-DE" sz="4000" dirty="0" smtClean="0"/>
              <a:t>Ambivalente </a:t>
            </a:r>
            <a:r>
              <a:rPr lang="de-DE" sz="4000" dirty="0" smtClean="0"/>
              <a:t>entwicklungspolitische Bilanz von </a:t>
            </a:r>
            <a:r>
              <a:rPr lang="de-DE" sz="4000" dirty="0" smtClean="0"/>
              <a:t>FDI </a:t>
            </a:r>
          </a:p>
          <a:p>
            <a:pPr marL="742950" indent="-742950">
              <a:buAutoNum type="arabicPlain"/>
              <a:tabLst>
                <a:tab pos="-999829" algn="l"/>
                <a:tab pos="-650001" algn="l"/>
                <a:tab pos="284376" algn="l"/>
                <a:tab pos="650001" algn="l"/>
                <a:tab pos="769620" algn="l"/>
                <a:tab pos="1300002" algn="l"/>
                <a:tab pos="1950004" algn="l"/>
                <a:tab pos="2600005" algn="l"/>
                <a:tab pos="3250006" algn="l"/>
                <a:tab pos="3900007" algn="l"/>
                <a:tab pos="4550009" algn="l"/>
                <a:tab pos="5200010" algn="l"/>
                <a:tab pos="5850011" algn="l"/>
                <a:tab pos="6500012" algn="l"/>
                <a:tab pos="7150014" algn="l"/>
                <a:tab pos="7800015" algn="l"/>
              </a:tabLst>
            </a:pPr>
            <a:r>
              <a:rPr lang="de-DE" sz="4000" dirty="0" smtClean="0"/>
              <a:t>Gesellschaftliche Unternehmensverantwortung </a:t>
            </a:r>
          </a:p>
          <a:p>
            <a:pPr marL="769620" indent="-769620">
              <a:tabLst>
                <a:tab pos="-999829" algn="l"/>
                <a:tab pos="-650001" algn="l"/>
                <a:tab pos="650001" algn="l"/>
                <a:tab pos="1153302" algn="l"/>
                <a:tab pos="1300002" algn="l"/>
                <a:tab pos="1950004" algn="l"/>
                <a:tab pos="2600005" algn="l"/>
                <a:tab pos="3250006" algn="l"/>
                <a:tab pos="3900007" algn="l"/>
                <a:tab pos="4550009" algn="l"/>
                <a:tab pos="5200010" algn="l"/>
                <a:tab pos="5850011" algn="l"/>
                <a:tab pos="6500012" algn="l"/>
                <a:tab pos="7150014" algn="l"/>
                <a:tab pos="7800015" algn="l"/>
              </a:tabLst>
            </a:pPr>
            <a:r>
              <a:rPr lang="de-DE" sz="4000" dirty="0" smtClean="0"/>
              <a:t>5 </a:t>
            </a:r>
            <a:r>
              <a:rPr lang="de-DE" sz="4000" dirty="0" smtClean="0"/>
              <a:t>	Ordnungspolitische </a:t>
            </a:r>
            <a:r>
              <a:rPr lang="de-DE" sz="4000" dirty="0"/>
              <a:t>Rahmenbedingungen zur Gestaltung der </a:t>
            </a:r>
            <a:r>
              <a:rPr lang="de-DE" sz="4000" dirty="0" smtClean="0"/>
              <a:t>TNU-Aktivitäten</a:t>
            </a:r>
            <a:endParaRPr lang="de-DE" sz="4000" dirty="0"/>
          </a:p>
          <a:p>
            <a:pPr marL="769620" indent="-769620">
              <a:tabLst>
                <a:tab pos="-999829" algn="l"/>
                <a:tab pos="-650001" algn="l"/>
                <a:tab pos="650001" algn="l"/>
                <a:tab pos="1024655" algn="l"/>
                <a:tab pos="1300002" algn="l"/>
                <a:tab pos="1950004" algn="l"/>
                <a:tab pos="2600005" algn="l"/>
                <a:tab pos="3250006" algn="l"/>
                <a:tab pos="3900007" algn="l"/>
                <a:tab pos="4550009" algn="l"/>
                <a:tab pos="5200010" algn="l"/>
                <a:tab pos="5850011" algn="l"/>
                <a:tab pos="6500012" algn="l"/>
                <a:tab pos="7150014" algn="l"/>
                <a:tab pos="7800015" algn="l"/>
              </a:tabLst>
            </a:pPr>
            <a:r>
              <a:rPr lang="de-DE" sz="4000" dirty="0" smtClean="0"/>
              <a:t>	</a:t>
            </a:r>
          </a:p>
          <a:p>
            <a:pPr marL="769620" indent="-769620">
              <a:tabLst>
                <a:tab pos="-999829" algn="l"/>
                <a:tab pos="-650001" algn="l"/>
                <a:tab pos="650001" algn="l"/>
                <a:tab pos="1024655" algn="l"/>
                <a:tab pos="1300002" algn="l"/>
                <a:tab pos="1950004" algn="l"/>
                <a:tab pos="2600005" algn="l"/>
                <a:tab pos="3250006" algn="l"/>
                <a:tab pos="3900007" algn="l"/>
                <a:tab pos="4550009" algn="l"/>
                <a:tab pos="5200010" algn="l"/>
                <a:tab pos="5850011" algn="l"/>
                <a:tab pos="6500012" algn="l"/>
                <a:tab pos="7150014" algn="l"/>
                <a:tab pos="7800015" algn="l"/>
              </a:tabLst>
            </a:pPr>
            <a:endParaRPr lang="de-DE" sz="4000" dirty="0" smtClean="0"/>
          </a:p>
          <a:p>
            <a:pPr marL="769620" indent="-769620">
              <a:tabLst>
                <a:tab pos="-999829" algn="l"/>
                <a:tab pos="-650001" algn="l"/>
                <a:tab pos="650001" algn="l"/>
                <a:tab pos="1024655" algn="l"/>
                <a:tab pos="1300002" algn="l"/>
                <a:tab pos="1950004" algn="l"/>
                <a:tab pos="2600005" algn="l"/>
                <a:tab pos="3250006" algn="l"/>
                <a:tab pos="3900007" algn="l"/>
                <a:tab pos="4550009" algn="l"/>
                <a:tab pos="5200010" algn="l"/>
                <a:tab pos="5850011" algn="l"/>
                <a:tab pos="6500012" algn="l"/>
                <a:tab pos="7150014" algn="l"/>
                <a:tab pos="7800015" algn="l"/>
              </a:tabLst>
            </a:pP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257907" y="8299938"/>
            <a:ext cx="93871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69620" indent="-769620">
              <a:spcBef>
                <a:spcPts val="0"/>
              </a:spcBef>
              <a:tabLst>
                <a:tab pos="-999829" algn="l"/>
                <a:tab pos="-650001" algn="l"/>
                <a:tab pos="650001" algn="l"/>
                <a:tab pos="1024655" algn="l"/>
                <a:tab pos="1300002" algn="l"/>
                <a:tab pos="1950004" algn="l"/>
                <a:tab pos="2600005" algn="l"/>
                <a:tab pos="3250006" algn="l"/>
                <a:tab pos="3900007" algn="l"/>
                <a:tab pos="4550009" algn="l"/>
                <a:tab pos="5200010" algn="l"/>
                <a:tab pos="5850011" algn="l"/>
                <a:tab pos="6500012" algn="l"/>
                <a:tab pos="7150014" algn="l"/>
                <a:tab pos="7800015" algn="l"/>
              </a:tabLst>
            </a:pPr>
            <a:r>
              <a:rPr lang="de-DE" sz="2000" b="0" dirty="0" smtClean="0">
                <a:latin typeface="Garamond" pitchFamily="18" charset="0"/>
                <a:cs typeface="ＭＳ Ｐゴシック" charset="0"/>
              </a:rPr>
              <a:t>Literaturverweis</a:t>
            </a:r>
            <a:r>
              <a:rPr lang="de-DE" sz="2000" b="0" dirty="0" smtClean="0">
                <a:latin typeface="Garamond" pitchFamily="18" charset="0"/>
                <a:cs typeface="ＭＳ Ｐゴシック" charset="0"/>
              </a:rPr>
              <a:t>: </a:t>
            </a:r>
          </a:p>
          <a:p>
            <a:pPr marL="0" indent="0">
              <a:spcBef>
                <a:spcPts val="0"/>
              </a:spcBef>
              <a:tabLst>
                <a:tab pos="-999829" algn="l"/>
                <a:tab pos="-650001" algn="l"/>
                <a:tab pos="1024655" algn="l"/>
                <a:tab pos="1300002" algn="l"/>
                <a:tab pos="1950004" algn="l"/>
                <a:tab pos="2600005" algn="l"/>
                <a:tab pos="3250006" algn="l"/>
                <a:tab pos="3900007" algn="l"/>
                <a:tab pos="4550009" algn="l"/>
                <a:tab pos="5200010" algn="l"/>
                <a:tab pos="5850011" algn="l"/>
                <a:tab pos="6500012" algn="l"/>
                <a:tab pos="7150014" algn="l"/>
                <a:tab pos="7800015" algn="l"/>
              </a:tabLst>
            </a:pPr>
            <a:r>
              <a:rPr lang="de-DE" sz="2000" b="0" dirty="0" err="1" smtClean="0">
                <a:latin typeface="Garamond" pitchFamily="18" charset="0"/>
                <a:cs typeface="ＭＳ Ｐゴシック" charset="0"/>
              </a:rPr>
              <a:t>Frynas</a:t>
            </a:r>
            <a:r>
              <a:rPr lang="de-DE" sz="2000" b="0" dirty="0" smtClean="0">
                <a:latin typeface="Garamond" pitchFamily="18" charset="0"/>
                <a:cs typeface="ＭＳ Ｐゴシック" charset="0"/>
              </a:rPr>
              <a:t>, </a:t>
            </a:r>
            <a:r>
              <a:rPr lang="de-DE" sz="2000" b="0" dirty="0" err="1" smtClean="0">
                <a:latin typeface="Garamond" pitchFamily="18" charset="0"/>
                <a:cs typeface="ＭＳ Ｐゴシック" charset="0"/>
              </a:rPr>
              <a:t>Jedrzej</a:t>
            </a:r>
            <a:r>
              <a:rPr lang="de-DE" sz="2000" b="0" dirty="0" smtClean="0">
                <a:latin typeface="Garamond" pitchFamily="18" charset="0"/>
                <a:cs typeface="ＭＳ Ｐゴシック" charset="0"/>
              </a:rPr>
              <a:t> George/Newell, Peter (Guest </a:t>
            </a:r>
            <a:r>
              <a:rPr lang="de-DE" sz="2000" b="0" dirty="0" err="1" smtClean="0">
                <a:latin typeface="Garamond" pitchFamily="18" charset="0"/>
                <a:cs typeface="ＭＳ Ｐゴシック" charset="0"/>
              </a:rPr>
              <a:t>eds</a:t>
            </a:r>
            <a:r>
              <a:rPr lang="de-DE" sz="2000" b="0" dirty="0" smtClean="0">
                <a:latin typeface="Garamond" pitchFamily="18" charset="0"/>
                <a:cs typeface="ＭＳ Ｐゴシック" charset="0"/>
              </a:rPr>
              <a:t>.): </a:t>
            </a:r>
            <a:r>
              <a:rPr lang="de-DE" sz="2000" b="0" dirty="0" err="1" smtClean="0">
                <a:latin typeface="Garamond" pitchFamily="18" charset="0"/>
                <a:cs typeface="ＭＳ Ｐゴシック" charset="0"/>
              </a:rPr>
              <a:t>Beyond</a:t>
            </a:r>
            <a:r>
              <a:rPr lang="de-DE" sz="2000" b="0" dirty="0" smtClean="0">
                <a:latin typeface="Garamond" pitchFamily="18" charset="0"/>
                <a:cs typeface="ＭＳ Ｐゴシック" charset="0"/>
              </a:rPr>
              <a:t> Corporate </a:t>
            </a:r>
            <a:r>
              <a:rPr lang="de-DE" sz="2000" b="0" dirty="0" err="1" smtClean="0">
                <a:latin typeface="Garamond" pitchFamily="18" charset="0"/>
                <a:cs typeface="ＭＳ Ｐゴシック" charset="0"/>
              </a:rPr>
              <a:t>Social</a:t>
            </a:r>
            <a:r>
              <a:rPr lang="de-DE" sz="2000" b="0" dirty="0" smtClean="0">
                <a:latin typeface="Garamond" pitchFamily="18" charset="0"/>
                <a:cs typeface="ＭＳ Ｐゴシック" charset="0"/>
              </a:rPr>
              <a:t> </a:t>
            </a:r>
            <a:r>
              <a:rPr lang="de-DE" sz="2000" b="0" dirty="0" err="1" smtClean="0">
                <a:latin typeface="Garamond" pitchFamily="18" charset="0"/>
                <a:cs typeface="ＭＳ Ｐゴシック" charset="0"/>
              </a:rPr>
              <a:t>Responsibility</a:t>
            </a:r>
            <a:r>
              <a:rPr lang="de-DE" sz="2000" b="0" dirty="0" smtClean="0">
                <a:latin typeface="Garamond" pitchFamily="18" charset="0"/>
                <a:cs typeface="ＭＳ Ｐゴシック" charset="0"/>
              </a:rPr>
              <a:t>? </a:t>
            </a:r>
          </a:p>
          <a:p>
            <a:pPr marL="0" indent="0">
              <a:spcBef>
                <a:spcPts val="0"/>
              </a:spcBef>
              <a:tabLst>
                <a:tab pos="-999829" algn="l"/>
                <a:tab pos="-650001" algn="l"/>
                <a:tab pos="1024655" algn="l"/>
                <a:tab pos="1300002" algn="l"/>
                <a:tab pos="1950004" algn="l"/>
                <a:tab pos="2600005" algn="l"/>
                <a:tab pos="3250006" algn="l"/>
                <a:tab pos="3900007" algn="l"/>
                <a:tab pos="4550009" algn="l"/>
                <a:tab pos="5200010" algn="l"/>
                <a:tab pos="5850011" algn="l"/>
                <a:tab pos="6500012" algn="l"/>
                <a:tab pos="7150014" algn="l"/>
                <a:tab pos="7800015" algn="l"/>
              </a:tabLst>
            </a:pPr>
            <a:r>
              <a:rPr lang="de-DE" sz="2000" b="0" dirty="0" smtClean="0">
                <a:latin typeface="Garamond" pitchFamily="18" charset="0"/>
                <a:cs typeface="ＭＳ Ｐゴシック" charset="0"/>
              </a:rPr>
              <a:t>Business, </a:t>
            </a:r>
            <a:r>
              <a:rPr lang="de-DE" sz="2000" b="0" dirty="0" err="1" smtClean="0">
                <a:latin typeface="Garamond" pitchFamily="18" charset="0"/>
                <a:cs typeface="ＭＳ Ｐゴシック" charset="0"/>
              </a:rPr>
              <a:t>Poverty</a:t>
            </a:r>
            <a:r>
              <a:rPr lang="de-DE" sz="2000" b="0" dirty="0" smtClean="0">
                <a:latin typeface="Garamond" pitchFamily="18" charset="0"/>
                <a:cs typeface="ＭＳ Ｐゴシック" charset="0"/>
              </a:rPr>
              <a:t> </a:t>
            </a:r>
            <a:r>
              <a:rPr lang="de-DE" sz="2000" b="0" dirty="0" err="1" smtClean="0">
                <a:latin typeface="Garamond" pitchFamily="18" charset="0"/>
                <a:cs typeface="ＭＳ Ｐゴシック" charset="0"/>
              </a:rPr>
              <a:t>and</a:t>
            </a:r>
            <a:r>
              <a:rPr lang="de-DE" sz="2000" b="0" dirty="0" smtClean="0">
                <a:latin typeface="Garamond" pitchFamily="18" charset="0"/>
                <a:cs typeface="ＭＳ Ｐゴシック" charset="0"/>
              </a:rPr>
              <a:t> </a:t>
            </a:r>
            <a:r>
              <a:rPr lang="de-DE" sz="2000" b="0" dirty="0" err="1" smtClean="0">
                <a:latin typeface="Garamond" pitchFamily="18" charset="0"/>
                <a:cs typeface="ＭＳ Ｐゴシック" charset="0"/>
              </a:rPr>
              <a:t>Social</a:t>
            </a:r>
            <a:r>
              <a:rPr lang="de-DE" sz="2000" b="0" dirty="0" smtClean="0">
                <a:latin typeface="Garamond" pitchFamily="18" charset="0"/>
                <a:cs typeface="ＭＳ Ｐゴシック" charset="0"/>
              </a:rPr>
              <a:t> Justice, in: Third World Quarterly 28 (2007) </a:t>
            </a:r>
            <a:r>
              <a:rPr lang="de-DE" sz="2000" b="0" dirty="0" err="1" smtClean="0">
                <a:latin typeface="Garamond" pitchFamily="18" charset="0"/>
                <a:cs typeface="ＭＳ Ｐゴシック" charset="0"/>
              </a:rPr>
              <a:t>no</a:t>
            </a:r>
            <a:r>
              <a:rPr lang="de-DE" sz="2000" b="0" dirty="0" smtClean="0">
                <a:latin typeface="Garamond" pitchFamily="18" charset="0"/>
                <a:cs typeface="ＭＳ Ｐゴシック" charset="0"/>
              </a:rPr>
              <a:t>. 4. </a:t>
            </a:r>
          </a:p>
        </p:txBody>
      </p:sp>
    </p:spTree>
    <p:extLst>
      <p:ext uri="{BB962C8B-B14F-4D97-AF65-F5344CB8AC3E}">
        <p14:creationId xmlns="" xmlns:p14="http://schemas.microsoft.com/office/powerpoint/2010/main" val="3968264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3"/>
          <p:cNvSpPr>
            <a:spLocks noChangeArrowheads="1"/>
          </p:cNvSpPr>
          <p:nvPr/>
        </p:nvSpPr>
        <p:spPr bwMode="auto">
          <a:xfrm>
            <a:off x="-203317" y="4814634"/>
            <a:ext cx="12782412" cy="431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00" tIns="65000" rIns="130000" bIns="65000">
            <a:spAutoFit/>
          </a:bodyPr>
          <a:lstStyle/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 smtClean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</a:pPr>
            <a:endParaRPr lang="de-DE" sz="3400" b="0" dirty="0" smtClean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 smtClean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 smtClean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 smtClean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 smtClean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</a:pPr>
            <a:endParaRPr lang="de-DE" sz="3400" b="0" dirty="0">
              <a:latin typeface="Garamond" pitchFamily="18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38024" y="1248208"/>
            <a:ext cx="12316132" cy="1072962"/>
          </a:xfrm>
        </p:spPr>
        <p:txBody>
          <a:bodyPr/>
          <a:lstStyle/>
          <a:p>
            <a:pPr marL="650001" indent="-650001">
              <a:spcBef>
                <a:spcPct val="20000"/>
              </a:spcBef>
              <a:buNone/>
            </a:pPr>
            <a:r>
              <a:rPr lang="de-DE" sz="2800" dirty="0" smtClean="0">
                <a:cs typeface="Arial" pitchFamily="34" charset="0"/>
              </a:rPr>
              <a:t>Dimensionen der Verantwortung </a:t>
            </a:r>
          </a:p>
          <a:p>
            <a:pPr marL="650001" lvl="1" indent="-650001">
              <a:spcBef>
                <a:spcPct val="20000"/>
              </a:spcBef>
            </a:pPr>
            <a:r>
              <a:rPr lang="de-DE" sz="2800" dirty="0" smtClean="0">
                <a:cs typeface="Arial" pitchFamily="34" charset="0"/>
              </a:rPr>
              <a:t>Subjekt, Objekt und Instanz der Verantwortung </a:t>
            </a:r>
          </a:p>
          <a:p>
            <a:pPr marL="650001" indent="-650001">
              <a:spcBef>
                <a:spcPct val="20000"/>
              </a:spcBef>
              <a:buNone/>
            </a:pPr>
            <a:endParaRPr lang="de-DE" sz="3200" dirty="0" smtClean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250825" y="304205"/>
            <a:ext cx="12752388" cy="627062"/>
          </a:xfrm>
        </p:spPr>
        <p:txBody>
          <a:bodyPr/>
          <a:lstStyle/>
          <a:p>
            <a:pPr marL="758335" indent="-758335" algn="ctr"/>
            <a:r>
              <a:rPr lang="de-DE" sz="3200" u="none" kern="1200" dirty="0" smtClean="0">
                <a:solidFill>
                  <a:srgbClr val="182F7A"/>
                </a:solidFill>
                <a:latin typeface="Arial" charset="0"/>
                <a:cs typeface="+mn-cs"/>
              </a:rPr>
              <a:t>Dimensionen, Grade und Modalitäten der Verantwortung</a:t>
            </a:r>
            <a:endParaRPr lang="de-DE" sz="3200" u="none" kern="1200" dirty="0">
              <a:solidFill>
                <a:srgbClr val="182F7A"/>
              </a:solidFill>
              <a:latin typeface="Arial" charset="0"/>
              <a:cs typeface="+mn-cs"/>
            </a:endParaRPr>
          </a:p>
        </p:txBody>
      </p:sp>
      <p:sp>
        <p:nvSpPr>
          <p:cNvPr id="7" name="Inhaltsplatzhalter 5"/>
          <p:cNvSpPr txBox="1">
            <a:spLocks/>
          </p:cNvSpPr>
          <p:nvPr/>
        </p:nvSpPr>
        <p:spPr bwMode="auto">
          <a:xfrm>
            <a:off x="314576" y="2725314"/>
            <a:ext cx="12316132" cy="179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650001" marR="0" lvl="0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Verpflichtungsgrade</a:t>
            </a:r>
            <a:r>
              <a:rPr kumimoji="0" lang="de-DE" sz="2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 </a:t>
            </a: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der Verantwortung 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Apodiktische Verantwortung 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de-DE" sz="2800" b="0" kern="0" dirty="0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Assertorische Verantwortung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de-DE" sz="2800" b="0" kern="0" dirty="0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Problematische Verantwortung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de-DE" sz="3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ＭＳ Ｐゴシック"/>
            </a:endParaRPr>
          </a:p>
          <a:p>
            <a:pPr marL="650001" marR="0" lvl="0" indent="-650001" algn="l" defTabSz="13001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3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9" name="Inhaltsplatzhalter 5"/>
          <p:cNvSpPr txBox="1">
            <a:spLocks/>
          </p:cNvSpPr>
          <p:nvPr/>
        </p:nvSpPr>
        <p:spPr bwMode="auto">
          <a:xfrm>
            <a:off x="314577" y="4999594"/>
            <a:ext cx="12316132" cy="224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650001" marR="0" lvl="0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Modalitäten der Verantwortung 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Rollenverantwortung 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de-DE" sz="2800" b="0" kern="0" dirty="0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Kausalverantwortung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de-DE" sz="2800" b="0" kern="0" dirty="0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Haftungsverantwortung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de-DE" sz="2800" b="0" kern="0" dirty="0" err="1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Fähigkeitenverantwortung</a:t>
            </a:r>
            <a:endParaRPr lang="de-DE" sz="2800" b="0" kern="0" dirty="0" smtClean="0">
              <a:solidFill>
                <a:srgbClr val="000000"/>
              </a:solidFill>
              <a:latin typeface="Garamond" pitchFamily="18" charset="0"/>
              <a:cs typeface="Arial" pitchFamily="34" charset="0"/>
            </a:endParaRP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de-DE" sz="2800" b="0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de-DE" sz="3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ＭＳ Ｐゴシック"/>
            </a:endParaRPr>
          </a:p>
          <a:p>
            <a:pPr marL="650001" marR="0" lvl="0" indent="-650001" algn="l" defTabSz="13001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3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11" name="Inhaltsplatzhalter 5"/>
          <p:cNvSpPr txBox="1">
            <a:spLocks/>
          </p:cNvSpPr>
          <p:nvPr/>
        </p:nvSpPr>
        <p:spPr bwMode="auto">
          <a:xfrm>
            <a:off x="291132" y="7602117"/>
            <a:ext cx="12316132" cy="153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650001" marR="0" lvl="0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de-DE" sz="2800" kern="0" dirty="0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B</a:t>
            </a:r>
            <a:r>
              <a:rPr kumimoji="0" lang="de-DE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ipolare</a:t>
            </a: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 Struktur der Verantwortung 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Retrospektive Verantwortung 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de-DE" sz="2800" b="0" kern="0" dirty="0" err="1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Proespektive</a:t>
            </a:r>
            <a:r>
              <a:rPr lang="de-DE" sz="2800" b="0" kern="0" dirty="0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 Verantwortung</a:t>
            </a:r>
            <a:endParaRPr kumimoji="0" lang="de-DE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cs typeface="Arial" pitchFamily="34" charset="0"/>
            </a:endParaRPr>
          </a:p>
          <a:p>
            <a:pPr marL="650001" marR="0" lvl="0" indent="-650001" algn="l" defTabSz="13001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3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ＭＳ Ｐゴシック" charset="0"/>
            </a:endParaRPr>
          </a:p>
        </p:txBody>
      </p:sp>
      <p:pic>
        <p:nvPicPr>
          <p:cNvPr id="12" name="Picture 5" descr="C:\Users\Johannes\Desktop\Hochschul-Gel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003213" cy="974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445477" y="3481388"/>
            <a:ext cx="12557735" cy="2321535"/>
          </a:xfrm>
        </p:spPr>
        <p:txBody>
          <a:bodyPr tIns="108000"/>
          <a:lstStyle/>
          <a:p>
            <a:pPr eaLnBrk="1" hangingPunct="1">
              <a:lnSpc>
                <a:spcPct val="150000"/>
              </a:lnSpc>
              <a:tabLst>
                <a:tab pos="3232150" algn="l"/>
              </a:tabLst>
            </a:pPr>
            <a:r>
              <a:rPr lang="de-DE" sz="4400" u="none" dirty="0" smtClean="0">
                <a:solidFill>
                  <a:schemeClr val="bg1"/>
                </a:solidFill>
                <a:latin typeface="Arial" pitchFamily="34" charset="0"/>
              </a:rPr>
              <a:t>3 </a:t>
            </a:r>
            <a:r>
              <a:rPr lang="de-DE" sz="4400" u="none" dirty="0" smtClean="0">
                <a:solidFill>
                  <a:schemeClr val="bg1"/>
                </a:solidFill>
                <a:latin typeface="Arial" pitchFamily="34" charset="0"/>
              </a:rPr>
              <a:t>Ambivalente entwicklungspolitische Bilanz von FDI</a:t>
            </a:r>
            <a:r>
              <a:rPr lang="de-DE" sz="4400" dirty="0" smtClean="0"/>
              <a:t/>
            </a:r>
            <a:br>
              <a:rPr lang="de-DE" sz="4400" dirty="0" smtClean="0"/>
            </a:br>
            <a:endParaRPr lang="de-DE" sz="4400" u="none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85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1" y="645553"/>
            <a:ext cx="13003212" cy="573648"/>
          </a:xfrm>
        </p:spPr>
        <p:txBody>
          <a:bodyPr/>
          <a:lstStyle/>
          <a:p>
            <a:pPr>
              <a:tabLst>
                <a:tab pos="-999829" algn="l"/>
                <a:tab pos="-650001" algn="l"/>
                <a:tab pos="284376" algn="l"/>
                <a:tab pos="650001" algn="l"/>
                <a:tab pos="769620" algn="l"/>
                <a:tab pos="1300002" algn="l"/>
                <a:tab pos="1950004" algn="l"/>
                <a:tab pos="2600005" algn="l"/>
                <a:tab pos="3250006" algn="l"/>
                <a:tab pos="3900007" algn="l"/>
                <a:tab pos="4550009" algn="l"/>
                <a:tab pos="5200010" algn="l"/>
                <a:tab pos="5850011" algn="l"/>
                <a:tab pos="6500012" algn="l"/>
                <a:tab pos="7150014" algn="l"/>
                <a:tab pos="7800015" algn="l"/>
              </a:tabLst>
            </a:pPr>
            <a:r>
              <a:rPr lang="de-DE" sz="3400" dirty="0" smtClean="0"/>
              <a:t>Wachsende </a:t>
            </a:r>
            <a:r>
              <a:rPr lang="de-DE" sz="3400" dirty="0"/>
              <a:t>Bedeutung privater Investitionen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250824" y="1488235"/>
            <a:ext cx="12752388" cy="627062"/>
          </a:xfrm>
        </p:spPr>
        <p:txBody>
          <a:bodyPr/>
          <a:lstStyle/>
          <a:p>
            <a:pPr marL="0" indent="0"/>
            <a:r>
              <a:rPr lang="de-DE" sz="3400" dirty="0" smtClean="0"/>
              <a:t>Zunehmende Privatisierung der Entwicklungsfinanzierung </a:t>
            </a:r>
            <a:endParaRPr lang="de-DE" sz="3400" dirty="0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767552" y="2416506"/>
            <a:ext cx="4095109" cy="6064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00" tIns="65000" rIns="130000" bIns="65000"/>
          <a:lstStyle/>
          <a:p>
            <a:pPr marL="668057" indent="-668057">
              <a:spcBef>
                <a:spcPct val="20000"/>
              </a:spcBef>
              <a:buClr>
                <a:schemeClr val="accent2"/>
              </a:buClr>
            </a:pPr>
            <a:endParaRPr lang="de-DE" altLang="ja-JP" sz="2600" b="0" dirty="0"/>
          </a:p>
          <a:p>
            <a:pPr marL="668057" indent="-668057">
              <a:spcBef>
                <a:spcPct val="20000"/>
              </a:spcBef>
              <a:buClr>
                <a:schemeClr val="accent2"/>
              </a:buClr>
            </a:pPr>
            <a:r>
              <a:rPr lang="de-DE" altLang="ja-JP" sz="2600" b="0" dirty="0"/>
              <a:t>Verlagerung von</a:t>
            </a:r>
          </a:p>
          <a:p>
            <a:pPr marL="668057" indent="-668057">
              <a:spcBef>
                <a:spcPct val="20000"/>
              </a:spcBef>
              <a:buClr>
                <a:schemeClr val="accent2"/>
              </a:buClr>
            </a:pPr>
            <a:r>
              <a:rPr lang="de-DE" altLang="ja-JP" sz="2600" b="0" dirty="0"/>
              <a:t>staatlichen zu </a:t>
            </a:r>
          </a:p>
          <a:p>
            <a:pPr marL="668057" indent="-668057">
              <a:spcBef>
                <a:spcPct val="20000"/>
              </a:spcBef>
              <a:buClr>
                <a:schemeClr val="accent2"/>
              </a:buClr>
            </a:pPr>
            <a:r>
              <a:rPr lang="de-DE" altLang="ja-JP" sz="2600" b="0" dirty="0"/>
              <a:t>privatwirtschaftlichen</a:t>
            </a:r>
          </a:p>
          <a:p>
            <a:pPr marL="668057" indent="-668057">
              <a:spcBef>
                <a:spcPct val="20000"/>
              </a:spcBef>
              <a:buClr>
                <a:schemeClr val="accent2"/>
              </a:buClr>
            </a:pPr>
            <a:r>
              <a:rPr lang="de-DE" altLang="ja-JP" sz="2600" b="0" dirty="0"/>
              <a:t>Beziehungen im Zuge </a:t>
            </a:r>
          </a:p>
          <a:p>
            <a:pPr marL="668057" indent="-668057">
              <a:spcBef>
                <a:spcPct val="20000"/>
              </a:spcBef>
              <a:buClr>
                <a:schemeClr val="accent2"/>
              </a:buClr>
            </a:pPr>
            <a:r>
              <a:rPr lang="de-DE" altLang="ja-JP" sz="2600" b="0" dirty="0"/>
              <a:t>der Globalisierung</a:t>
            </a:r>
          </a:p>
          <a:p>
            <a:pPr marL="668057" indent="-668057">
              <a:spcBef>
                <a:spcPct val="20000"/>
              </a:spcBef>
              <a:buClr>
                <a:schemeClr val="accent2"/>
              </a:buClr>
            </a:pPr>
            <a:endParaRPr lang="de-DE" altLang="ja-JP" sz="2600" b="0" dirty="0"/>
          </a:p>
          <a:p>
            <a:pPr marL="668057" indent="-668057">
              <a:spcBef>
                <a:spcPct val="20000"/>
              </a:spcBef>
              <a:buClr>
                <a:schemeClr val="accent2"/>
              </a:buClr>
            </a:pPr>
            <a:endParaRPr lang="de-DE" altLang="ja-JP" sz="2600" b="0" dirty="0"/>
          </a:p>
          <a:p>
            <a:pPr marL="668057" indent="-668057">
              <a:spcBef>
                <a:spcPct val="20000"/>
              </a:spcBef>
              <a:buClr>
                <a:schemeClr val="accent2"/>
              </a:buClr>
            </a:pPr>
            <a:endParaRPr lang="de-DE" altLang="ja-JP" sz="3400" b="0" dirty="0"/>
          </a:p>
          <a:p>
            <a:pPr marL="668057" indent="-668057">
              <a:spcBef>
                <a:spcPct val="20000"/>
              </a:spcBef>
              <a:buClr>
                <a:schemeClr val="accent2"/>
              </a:buClr>
            </a:pPr>
            <a:r>
              <a:rPr lang="en-GB" sz="1700" dirty="0" err="1">
                <a:solidFill>
                  <a:srgbClr val="000000"/>
                </a:solidFill>
              </a:rPr>
              <a:t>Datenquellen</a:t>
            </a:r>
            <a:r>
              <a:rPr lang="en-GB" sz="1700" dirty="0">
                <a:solidFill>
                  <a:srgbClr val="000000"/>
                </a:solidFill>
              </a:rPr>
              <a:t>:</a:t>
            </a:r>
            <a:r>
              <a:rPr lang="en-GB" sz="1700" b="0" dirty="0">
                <a:solidFill>
                  <a:srgbClr val="000000"/>
                </a:solidFill>
              </a:rPr>
              <a:t> International </a:t>
            </a:r>
          </a:p>
          <a:p>
            <a:pPr marL="668057" indent="-668057">
              <a:spcBef>
                <a:spcPct val="20000"/>
              </a:spcBef>
              <a:buClr>
                <a:schemeClr val="accent2"/>
              </a:buClr>
            </a:pPr>
            <a:r>
              <a:rPr lang="en-GB" sz="1700" b="0" dirty="0">
                <a:solidFill>
                  <a:srgbClr val="000000"/>
                </a:solidFill>
              </a:rPr>
              <a:t>Monetary Fund (IMF): World </a:t>
            </a:r>
          </a:p>
          <a:p>
            <a:pPr marL="668057" indent="-668057">
              <a:spcBef>
                <a:spcPct val="20000"/>
              </a:spcBef>
              <a:buClr>
                <a:schemeClr val="accent2"/>
              </a:buClr>
            </a:pPr>
            <a:r>
              <a:rPr lang="en-GB" sz="1700" b="0" dirty="0">
                <a:solidFill>
                  <a:srgbClr val="000000"/>
                </a:solidFill>
              </a:rPr>
              <a:t>Economic Outlook 10/1998: </a:t>
            </a:r>
          </a:p>
          <a:p>
            <a:pPr marL="668057" indent="-668057">
              <a:spcBef>
                <a:spcPct val="20000"/>
              </a:spcBef>
              <a:buClr>
                <a:schemeClr val="accent2"/>
              </a:buClr>
            </a:pPr>
            <a:r>
              <a:rPr lang="en-GB" sz="1700" b="0" dirty="0">
                <a:solidFill>
                  <a:srgbClr val="000000"/>
                </a:solidFill>
              </a:rPr>
              <a:t>Table 2.9., 10/1999: Table 2.2., </a:t>
            </a:r>
          </a:p>
          <a:p>
            <a:pPr marL="668057" indent="-668057">
              <a:spcBef>
                <a:spcPct val="20000"/>
              </a:spcBef>
              <a:buClr>
                <a:schemeClr val="accent2"/>
              </a:buClr>
            </a:pPr>
            <a:r>
              <a:rPr lang="en-GB" sz="1700" b="0" dirty="0">
                <a:solidFill>
                  <a:srgbClr val="000000"/>
                </a:solidFill>
              </a:rPr>
              <a:t>04/2006: Table 1.2.</a:t>
            </a:r>
            <a:endParaRPr lang="de-DE" sz="1700" b="0" dirty="0">
              <a:solidFill>
                <a:srgbClr val="000000"/>
              </a:solidFill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2440" b="-1569"/>
          <a:stretch>
            <a:fillRect/>
          </a:stretch>
        </p:blipFill>
        <p:spPr bwMode="auto">
          <a:xfrm>
            <a:off x="4555640" y="2520296"/>
            <a:ext cx="8192476" cy="6062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682708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31807" y="2417352"/>
            <a:ext cx="12316132" cy="6857095"/>
          </a:xfrm>
        </p:spPr>
        <p:txBody>
          <a:bodyPr/>
          <a:lstStyle/>
          <a:p>
            <a:pPr>
              <a:spcBef>
                <a:spcPts val="1706"/>
              </a:spcBef>
            </a:pPr>
            <a:r>
              <a:rPr lang="de-DE" sz="3400" b="0" dirty="0" smtClean="0"/>
              <a:t>Förderung </a:t>
            </a:r>
            <a:r>
              <a:rPr lang="de-DE" sz="3400" b="0" dirty="0"/>
              <a:t>wirtschaftlichen Wachstums</a:t>
            </a:r>
          </a:p>
          <a:p>
            <a:pPr>
              <a:spcBef>
                <a:spcPts val="1706"/>
              </a:spcBef>
            </a:pPr>
            <a:r>
              <a:rPr lang="de-DE" sz="3400" b="0" dirty="0"/>
              <a:t>Kapitalimport ohne neuen Schulden</a:t>
            </a:r>
          </a:p>
          <a:p>
            <a:pPr>
              <a:spcBef>
                <a:spcPts val="1706"/>
              </a:spcBef>
            </a:pPr>
            <a:r>
              <a:rPr lang="de-DE" sz="3400" b="0" dirty="0"/>
              <a:t>Bereitstellung von Kapital zur Ausweitung des produktiven Sektors</a:t>
            </a:r>
          </a:p>
          <a:p>
            <a:pPr>
              <a:spcBef>
                <a:spcPts val="1706"/>
              </a:spcBef>
            </a:pPr>
            <a:r>
              <a:rPr lang="de-DE" sz="3400" b="0" dirty="0"/>
              <a:t>Beschleunigung des Transfers von Technologie, Wissen und Innovation </a:t>
            </a:r>
            <a:r>
              <a:rPr lang="de-DE" sz="2000" b="0" dirty="0"/>
              <a:t>(vgl. UNCTAD: The Least </a:t>
            </a:r>
            <a:r>
              <a:rPr lang="de-DE" sz="2000" b="0" dirty="0" err="1"/>
              <a:t>Developed</a:t>
            </a:r>
            <a:r>
              <a:rPr lang="de-DE" sz="2000" b="0" dirty="0"/>
              <a:t> Countries Report 2007: Knowledge, Technical Learning and Innovation for Development, </a:t>
            </a:r>
            <a:r>
              <a:rPr lang="de-DE" sz="2000" b="0" dirty="0" smtClean="0"/>
              <a:t>New </a:t>
            </a:r>
            <a:r>
              <a:rPr lang="de-DE" sz="2000" b="0" dirty="0"/>
              <a:t>York/</a:t>
            </a:r>
            <a:r>
              <a:rPr lang="de-DE" sz="2000" b="0" dirty="0" err="1"/>
              <a:t>Geneva</a:t>
            </a:r>
            <a:r>
              <a:rPr lang="de-DE" sz="2000" b="0" dirty="0"/>
              <a:t> 2007).</a:t>
            </a:r>
          </a:p>
          <a:p>
            <a:pPr>
              <a:spcBef>
                <a:spcPts val="1706"/>
              </a:spcBef>
            </a:pPr>
            <a:r>
              <a:rPr lang="de-DE" sz="3400" b="0" dirty="0"/>
              <a:t>Wachstumsprozesse können zu zusätzlichen Steuereinnahmen für den Ausbau von Infrastruktur und sozialen Grundgütern führen</a:t>
            </a:r>
          </a:p>
          <a:p>
            <a:pPr>
              <a:spcBef>
                <a:spcPts val="1706"/>
              </a:spcBef>
            </a:pPr>
            <a:r>
              <a:rPr lang="de-DE" sz="3400" b="0" dirty="0"/>
              <a:t>Sekundäre Multiplikator-Effekte: Diversifizierung der Produktionsstruktur,  Beitrag zur „interindustriellen“ Verflechtung mit lokalen Zulieferbetrieben,  Humankapitalbildung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1" y="645553"/>
            <a:ext cx="13003212" cy="573648"/>
          </a:xfrm>
        </p:spPr>
        <p:txBody>
          <a:bodyPr/>
          <a:lstStyle/>
          <a:p>
            <a:pPr>
              <a:tabLst>
                <a:tab pos="-999829" algn="l"/>
                <a:tab pos="-650001" algn="l"/>
                <a:tab pos="284376" algn="l"/>
                <a:tab pos="769620" algn="l"/>
                <a:tab pos="1300002" algn="l"/>
                <a:tab pos="1950004" algn="l"/>
                <a:tab pos="2600005" algn="l"/>
                <a:tab pos="3250006" algn="l"/>
                <a:tab pos="3900007" algn="l"/>
                <a:tab pos="4550009" algn="l"/>
                <a:tab pos="5200010" algn="l"/>
                <a:tab pos="5850011" algn="l"/>
                <a:tab pos="6500012" algn="l"/>
                <a:tab pos="7150014" algn="l"/>
                <a:tab pos="7800015" algn="l"/>
              </a:tabLst>
            </a:pPr>
            <a:r>
              <a:rPr lang="de-DE" sz="3400" dirty="0" smtClean="0"/>
              <a:t>Ambivalente </a:t>
            </a:r>
            <a:r>
              <a:rPr lang="de-DE" sz="3400" dirty="0"/>
              <a:t>entwicklungspolitische Bilanz von FDI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250824" y="1488235"/>
            <a:ext cx="12752388" cy="627062"/>
          </a:xfrm>
        </p:spPr>
        <p:txBody>
          <a:bodyPr/>
          <a:lstStyle/>
          <a:p>
            <a:pPr marL="0" indent="0"/>
            <a:r>
              <a:rPr lang="de-DE" sz="3400" dirty="0"/>
              <a:t>Vorteile:</a:t>
            </a:r>
          </a:p>
          <a:p>
            <a:pPr marL="0" indent="0"/>
            <a:endParaRPr lang="de-DE" sz="3400" dirty="0"/>
          </a:p>
        </p:txBody>
      </p:sp>
    </p:spTree>
    <p:extLst>
      <p:ext uri="{BB962C8B-B14F-4D97-AF65-F5344CB8AC3E}">
        <p14:creationId xmlns="" xmlns:p14="http://schemas.microsoft.com/office/powerpoint/2010/main" val="212966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31807" y="2417352"/>
            <a:ext cx="12316132" cy="6857095"/>
          </a:xfrm>
        </p:spPr>
        <p:txBody>
          <a:bodyPr/>
          <a:lstStyle/>
          <a:p>
            <a:pPr marL="0" indent="0">
              <a:spcBef>
                <a:spcPts val="1706"/>
              </a:spcBef>
              <a:buNone/>
            </a:pPr>
            <a:r>
              <a:rPr lang="de-DE" sz="3400" dirty="0" smtClean="0"/>
              <a:t>Risiken </a:t>
            </a:r>
            <a:r>
              <a:rPr lang="de-DE" sz="3400" dirty="0"/>
              <a:t>eines abhängigen, extern induzierten Wachstums:</a:t>
            </a:r>
          </a:p>
          <a:p>
            <a:pPr>
              <a:spcBef>
                <a:spcPts val="1706"/>
              </a:spcBef>
            </a:pPr>
            <a:r>
              <a:rPr lang="de-DE" sz="3400" b="0" dirty="0"/>
              <a:t>Möglicher Gewinntransfer der transnationalen Unternehmen </a:t>
            </a:r>
          </a:p>
          <a:p>
            <a:pPr>
              <a:spcBef>
                <a:spcPts val="1706"/>
              </a:spcBef>
            </a:pPr>
            <a:r>
              <a:rPr lang="de-DE" sz="3400" b="0" dirty="0"/>
              <a:t>Verdrängung inländischer Betriebe vom Markt</a:t>
            </a:r>
          </a:p>
          <a:p>
            <a:pPr>
              <a:spcBef>
                <a:spcPts val="1706"/>
              </a:spcBef>
            </a:pPr>
            <a:r>
              <a:rPr lang="de-DE" sz="3400" b="0" dirty="0"/>
              <a:t>Direkte und indirekte Beschäftigungseffekte sektorenabhängig</a:t>
            </a:r>
          </a:p>
          <a:p>
            <a:pPr>
              <a:spcBef>
                <a:spcPts val="1706"/>
              </a:spcBef>
            </a:pPr>
            <a:r>
              <a:rPr lang="de-DE" sz="3400" b="0" dirty="0"/>
              <a:t>Ambivalente Verteilungseffekte zu Ungunsten der wirtschaftlich Schwächeren </a:t>
            </a:r>
          </a:p>
          <a:p>
            <a:pPr>
              <a:spcBef>
                <a:spcPts val="1706"/>
              </a:spcBef>
            </a:pPr>
            <a:r>
              <a:rPr lang="de-DE" sz="3400" b="0" dirty="0"/>
              <a:t>Wachsende Gefahr von Konflikten um knappe Ressourcen, v.a. Landnahme in Afrika („</a:t>
            </a:r>
            <a:r>
              <a:rPr lang="de-DE" sz="3400" b="0" dirty="0" err="1"/>
              <a:t>landgrapping</a:t>
            </a:r>
            <a:r>
              <a:rPr lang="de-DE" sz="3400" b="0" dirty="0"/>
              <a:t>“)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250824" y="1488235"/>
            <a:ext cx="12752388" cy="627062"/>
          </a:xfrm>
        </p:spPr>
        <p:txBody>
          <a:bodyPr/>
          <a:lstStyle/>
          <a:p>
            <a:pPr marL="0" indent="0"/>
            <a:r>
              <a:rPr lang="de-DE" sz="3400" dirty="0"/>
              <a:t>Entwicklungspolitische Risiken</a:t>
            </a:r>
          </a:p>
        </p:txBody>
      </p:sp>
    </p:spTree>
    <p:extLst>
      <p:ext uri="{BB962C8B-B14F-4D97-AF65-F5344CB8AC3E}">
        <p14:creationId xmlns="" xmlns:p14="http://schemas.microsoft.com/office/powerpoint/2010/main" val="146623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31807" y="2417352"/>
            <a:ext cx="12316132" cy="6857095"/>
          </a:xfrm>
        </p:spPr>
        <p:txBody>
          <a:bodyPr/>
          <a:lstStyle/>
          <a:p>
            <a:pPr>
              <a:spcBef>
                <a:spcPts val="1706"/>
              </a:spcBef>
            </a:pPr>
            <a:endParaRPr lang="de-DE" sz="3400" dirty="0"/>
          </a:p>
          <a:p>
            <a:pPr>
              <a:spcBef>
                <a:spcPts val="1706"/>
              </a:spcBef>
            </a:pPr>
            <a:r>
              <a:rPr lang="de-DE" sz="3400" b="0" dirty="0"/>
              <a:t>Zusammenhang zwischen Demokratisierung und FDI?</a:t>
            </a:r>
          </a:p>
          <a:p>
            <a:pPr>
              <a:spcBef>
                <a:spcPts val="1706"/>
              </a:spcBef>
            </a:pPr>
            <a:r>
              <a:rPr lang="de-DE" sz="3400" b="0" dirty="0"/>
              <a:t>Beschäftigungseffekte und sozio-kulturelle Rückwirkungen</a:t>
            </a:r>
          </a:p>
          <a:p>
            <a:pPr>
              <a:spcBef>
                <a:spcPts val="1706"/>
              </a:spcBef>
            </a:pPr>
            <a:r>
              <a:rPr lang="de-DE" sz="3400" b="0" dirty="0"/>
              <a:t>Ambivalente ökologische Folgen</a:t>
            </a:r>
          </a:p>
          <a:p>
            <a:pPr>
              <a:spcBef>
                <a:spcPts val="1706"/>
              </a:spcBef>
            </a:pPr>
            <a:r>
              <a:rPr lang="de-DE" sz="3400" b="0" dirty="0"/>
              <a:t>Politische Unruhen bei Landnahmen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250824" y="1488235"/>
            <a:ext cx="12752388" cy="627062"/>
          </a:xfrm>
        </p:spPr>
        <p:txBody>
          <a:bodyPr/>
          <a:lstStyle/>
          <a:p>
            <a:pPr marL="0" indent="0"/>
            <a:r>
              <a:rPr lang="de-DE" sz="3400" dirty="0"/>
              <a:t>Politische, sozio-kulturelle und ökologische Auswirkungen:</a:t>
            </a:r>
          </a:p>
        </p:txBody>
      </p:sp>
    </p:spTree>
    <p:extLst>
      <p:ext uri="{BB962C8B-B14F-4D97-AF65-F5344CB8AC3E}">
        <p14:creationId xmlns="" xmlns:p14="http://schemas.microsoft.com/office/powerpoint/2010/main" val="331771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31807" y="2417352"/>
            <a:ext cx="12316132" cy="6857095"/>
          </a:xfrm>
        </p:spPr>
        <p:txBody>
          <a:bodyPr/>
          <a:lstStyle/>
          <a:p>
            <a:pPr>
              <a:spcBef>
                <a:spcPts val="1706"/>
              </a:spcBef>
            </a:pPr>
            <a:endParaRPr lang="de-DE" sz="3400" b="0" dirty="0"/>
          </a:p>
          <a:p>
            <a:pPr>
              <a:spcBef>
                <a:spcPts val="1706"/>
              </a:spcBef>
            </a:pPr>
            <a:r>
              <a:rPr lang="de-DE" sz="3400" b="0" dirty="0"/>
              <a:t>Komplementärer versus </a:t>
            </a:r>
            <a:r>
              <a:rPr lang="de-DE" sz="3400" b="0" dirty="0" err="1"/>
              <a:t>substitutiver</a:t>
            </a:r>
            <a:r>
              <a:rPr lang="de-DE" sz="3400" b="0" dirty="0"/>
              <a:t> Charakter von FDI </a:t>
            </a:r>
          </a:p>
          <a:p>
            <a:pPr>
              <a:spcBef>
                <a:spcPts val="1706"/>
              </a:spcBef>
            </a:pPr>
            <a:r>
              <a:rPr lang="de-DE" sz="3400" b="0" dirty="0"/>
              <a:t>Nutzen abhängig von jeweiligen Detailbedingungen: Investitionssektor, Wirtschaftsstruktur sowie besonders von politischen und wirtschaftspolitischen Rahmenbedingungen im Zielland </a:t>
            </a:r>
          </a:p>
          <a:p>
            <a:pPr>
              <a:spcBef>
                <a:spcPts val="1706"/>
              </a:spcBef>
            </a:pPr>
            <a:r>
              <a:rPr lang="de-DE" sz="3400" b="0" dirty="0"/>
              <a:t>Notwendige Unterscheidung zwischen primären und sekundären Effekten</a:t>
            </a:r>
          </a:p>
          <a:p>
            <a:pPr>
              <a:spcBef>
                <a:spcPts val="1706"/>
              </a:spcBef>
            </a:pPr>
            <a:r>
              <a:rPr lang="de-DE" sz="3400" b="0" dirty="0"/>
              <a:t>Bedeutung der Gestaltung ordnungspolitischer Rahmenbedingungen auf nationaler und internationaler Ebene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250824" y="1488235"/>
            <a:ext cx="12752388" cy="627062"/>
          </a:xfrm>
        </p:spPr>
        <p:txBody>
          <a:bodyPr/>
          <a:lstStyle/>
          <a:p>
            <a:pPr marL="0" indent="0"/>
            <a:r>
              <a:rPr lang="de-DE" sz="3400" dirty="0"/>
              <a:t>Pauschale Gesamtbeurteilung von FDI und TNU schwierig:</a:t>
            </a:r>
          </a:p>
        </p:txBody>
      </p:sp>
    </p:spTree>
    <p:extLst>
      <p:ext uri="{BB962C8B-B14F-4D97-AF65-F5344CB8AC3E}">
        <p14:creationId xmlns="" xmlns:p14="http://schemas.microsoft.com/office/powerpoint/2010/main" val="214938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3"/>
          <p:cNvSpPr>
            <a:spLocks noChangeArrowheads="1"/>
          </p:cNvSpPr>
          <p:nvPr/>
        </p:nvSpPr>
        <p:spPr bwMode="auto">
          <a:xfrm>
            <a:off x="-203317" y="4814634"/>
            <a:ext cx="12782412" cy="431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00" tIns="65000" rIns="130000" bIns="65000">
            <a:spAutoFit/>
          </a:bodyPr>
          <a:lstStyle/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 smtClean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</a:pPr>
            <a:endParaRPr lang="de-DE" sz="3400" b="0" dirty="0" smtClean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 smtClean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 smtClean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 smtClean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 smtClean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</a:pPr>
            <a:endParaRPr lang="de-DE" sz="3400" b="0" dirty="0">
              <a:latin typeface="Garamond" pitchFamily="18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38024" y="1248208"/>
            <a:ext cx="12316132" cy="1072962"/>
          </a:xfrm>
        </p:spPr>
        <p:txBody>
          <a:bodyPr/>
          <a:lstStyle/>
          <a:p>
            <a:pPr marL="650001" indent="-650001">
              <a:spcBef>
                <a:spcPct val="20000"/>
              </a:spcBef>
              <a:buNone/>
            </a:pPr>
            <a:r>
              <a:rPr lang="de-DE" sz="2800" dirty="0" smtClean="0">
                <a:cs typeface="Arial" pitchFamily="34" charset="0"/>
              </a:rPr>
              <a:t>Dimensionen der Verantwortung </a:t>
            </a:r>
          </a:p>
          <a:p>
            <a:pPr marL="650001" lvl="1" indent="-650001">
              <a:spcBef>
                <a:spcPct val="20000"/>
              </a:spcBef>
            </a:pPr>
            <a:r>
              <a:rPr lang="de-DE" sz="2800" dirty="0" smtClean="0">
                <a:cs typeface="Arial" pitchFamily="34" charset="0"/>
              </a:rPr>
              <a:t>Subjekt, Objekt und Instanz der Verantwortung </a:t>
            </a:r>
          </a:p>
          <a:p>
            <a:pPr marL="650001" indent="-650001">
              <a:spcBef>
                <a:spcPct val="20000"/>
              </a:spcBef>
              <a:buNone/>
            </a:pPr>
            <a:endParaRPr lang="de-DE" sz="3200" dirty="0" smtClean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250825" y="304205"/>
            <a:ext cx="12752388" cy="627062"/>
          </a:xfrm>
        </p:spPr>
        <p:txBody>
          <a:bodyPr/>
          <a:lstStyle/>
          <a:p>
            <a:pPr marL="758335" indent="-758335" algn="ctr"/>
            <a:r>
              <a:rPr lang="de-DE" sz="3200" u="none" kern="1200" dirty="0" smtClean="0">
                <a:solidFill>
                  <a:srgbClr val="182F7A"/>
                </a:solidFill>
                <a:latin typeface="Arial" charset="0"/>
                <a:cs typeface="+mn-cs"/>
              </a:rPr>
              <a:t>Dimensionen, Grade und Modalitäten der Verantwortung</a:t>
            </a:r>
            <a:endParaRPr lang="de-DE" sz="3200" u="none" kern="1200" dirty="0">
              <a:solidFill>
                <a:srgbClr val="182F7A"/>
              </a:solidFill>
              <a:latin typeface="Arial" charset="0"/>
              <a:cs typeface="+mn-cs"/>
            </a:endParaRPr>
          </a:p>
        </p:txBody>
      </p:sp>
      <p:sp>
        <p:nvSpPr>
          <p:cNvPr id="7" name="Inhaltsplatzhalter 5"/>
          <p:cNvSpPr txBox="1">
            <a:spLocks/>
          </p:cNvSpPr>
          <p:nvPr/>
        </p:nvSpPr>
        <p:spPr bwMode="auto">
          <a:xfrm>
            <a:off x="314576" y="2725314"/>
            <a:ext cx="12316132" cy="179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650001" marR="0" lvl="0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Verpflichtungsgrade</a:t>
            </a:r>
            <a:r>
              <a:rPr kumimoji="0" lang="de-DE" sz="2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 </a:t>
            </a: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der Verantwortung 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Apodiktische Verantwortung 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de-DE" sz="2800" b="0" kern="0" dirty="0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Assertorische Verantwortung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de-DE" sz="2800" b="0" kern="0" dirty="0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Problematische Verantwortung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de-DE" sz="3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ＭＳ Ｐゴシック"/>
            </a:endParaRPr>
          </a:p>
          <a:p>
            <a:pPr marL="650001" marR="0" lvl="0" indent="-650001" algn="l" defTabSz="13001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3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9" name="Inhaltsplatzhalter 5"/>
          <p:cNvSpPr txBox="1">
            <a:spLocks/>
          </p:cNvSpPr>
          <p:nvPr/>
        </p:nvSpPr>
        <p:spPr bwMode="auto">
          <a:xfrm>
            <a:off x="314577" y="4999594"/>
            <a:ext cx="12316132" cy="224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650001" marR="0" lvl="0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Modalitäten der Verantwortung 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Rollenverantwortung 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de-DE" sz="2800" b="0" kern="0" dirty="0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Kausalverantwortung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de-DE" sz="2800" b="0" kern="0" dirty="0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Haftungsverantwortung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de-DE" sz="2800" b="0" kern="0" dirty="0" err="1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Fähigkeitenverantwortung</a:t>
            </a:r>
            <a:endParaRPr lang="de-DE" sz="2800" b="0" kern="0" dirty="0" smtClean="0">
              <a:solidFill>
                <a:srgbClr val="000000"/>
              </a:solidFill>
              <a:latin typeface="Garamond" pitchFamily="18" charset="0"/>
              <a:cs typeface="Arial" pitchFamily="34" charset="0"/>
            </a:endParaRP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de-DE" sz="2800" b="0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de-DE" sz="3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ＭＳ Ｐゴシック"/>
            </a:endParaRPr>
          </a:p>
          <a:p>
            <a:pPr marL="650001" marR="0" lvl="0" indent="-650001" algn="l" defTabSz="13001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3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11" name="Inhaltsplatzhalter 5"/>
          <p:cNvSpPr txBox="1">
            <a:spLocks/>
          </p:cNvSpPr>
          <p:nvPr/>
        </p:nvSpPr>
        <p:spPr bwMode="auto">
          <a:xfrm>
            <a:off x="291132" y="7602117"/>
            <a:ext cx="12316132" cy="153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650001" marR="0" lvl="0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de-DE" sz="2800" kern="0" dirty="0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B</a:t>
            </a:r>
            <a:r>
              <a:rPr kumimoji="0" lang="de-DE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ipolare</a:t>
            </a: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 Struktur der Verantwortung 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Retrospektive Verantwortung 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de-DE" sz="2800" b="0" kern="0" dirty="0" err="1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Proespektive</a:t>
            </a:r>
            <a:r>
              <a:rPr lang="de-DE" sz="2800" b="0" kern="0" dirty="0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 Verantwortung</a:t>
            </a:r>
            <a:endParaRPr kumimoji="0" lang="de-DE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cs typeface="Arial" pitchFamily="34" charset="0"/>
            </a:endParaRPr>
          </a:p>
          <a:p>
            <a:pPr marL="650001" marR="0" lvl="0" indent="-650001" algn="l" defTabSz="13001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3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ＭＳ Ｐゴシック" charset="0"/>
            </a:endParaRPr>
          </a:p>
        </p:txBody>
      </p:sp>
      <p:pic>
        <p:nvPicPr>
          <p:cNvPr id="12" name="Picture 5" descr="C:\Users\Johannes\Desktop\Hochschul-Gel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003213" cy="974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738554" y="3481388"/>
            <a:ext cx="11969261" cy="2321535"/>
          </a:xfrm>
        </p:spPr>
        <p:txBody>
          <a:bodyPr tIns="108000"/>
          <a:lstStyle/>
          <a:p>
            <a:pPr eaLnBrk="1" hangingPunct="1">
              <a:lnSpc>
                <a:spcPct val="150000"/>
              </a:lnSpc>
              <a:tabLst>
                <a:tab pos="3232150" algn="l"/>
              </a:tabLst>
            </a:pPr>
            <a:r>
              <a:rPr lang="de-DE" sz="4400" u="none" dirty="0" smtClean="0">
                <a:solidFill>
                  <a:schemeClr val="bg1"/>
                </a:solidFill>
                <a:latin typeface="Arial" pitchFamily="34" charset="0"/>
              </a:rPr>
              <a:t>4</a:t>
            </a:r>
            <a:r>
              <a:rPr lang="de-DE" sz="4400" u="none" dirty="0" smtClean="0">
                <a:solidFill>
                  <a:schemeClr val="bg1"/>
                </a:solidFill>
                <a:latin typeface="Arial" pitchFamily="34" charset="0"/>
              </a:rPr>
              <a:t> Gesellschaftliche Unternehmensverantwortung </a:t>
            </a:r>
            <a:endParaRPr lang="de-DE" sz="4400" u="none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85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3"/>
          <p:cNvSpPr>
            <a:spLocks noChangeArrowheads="1"/>
          </p:cNvSpPr>
          <p:nvPr/>
        </p:nvSpPr>
        <p:spPr bwMode="auto">
          <a:xfrm>
            <a:off x="-203317" y="4814634"/>
            <a:ext cx="12782412" cy="431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00" tIns="65000" rIns="130000" bIns="65000">
            <a:spAutoFit/>
          </a:bodyPr>
          <a:lstStyle/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 smtClean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</a:pPr>
            <a:endParaRPr lang="de-DE" sz="3400" b="0" dirty="0" smtClean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 smtClean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 smtClean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 smtClean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 smtClean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</a:pPr>
            <a:endParaRPr lang="de-DE" sz="3400" b="0" dirty="0">
              <a:latin typeface="Garamond" pitchFamily="18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2014424" y="2127435"/>
            <a:ext cx="8606685" cy="3077608"/>
          </a:xfrm>
        </p:spPr>
        <p:txBody>
          <a:bodyPr/>
          <a:lstStyle/>
          <a:p>
            <a:pPr marL="650001" indent="-650001">
              <a:spcBef>
                <a:spcPct val="20000"/>
              </a:spcBef>
              <a:buNone/>
            </a:pPr>
            <a:r>
              <a:rPr lang="de-DE" sz="2800" dirty="0" smtClean="0">
                <a:cs typeface="Arial" pitchFamily="34" charset="0"/>
              </a:rPr>
              <a:t>Klassisches Verantwortungskonzept</a:t>
            </a:r>
          </a:p>
          <a:p>
            <a:pPr marL="650001" lvl="1" indent="-650001">
              <a:spcBef>
                <a:spcPct val="20000"/>
              </a:spcBef>
            </a:pPr>
            <a:r>
              <a:rPr lang="de-DE" sz="2800" dirty="0" smtClean="0">
                <a:cs typeface="Arial" pitchFamily="34" charset="0"/>
              </a:rPr>
              <a:t>ursprünglich Gleichsetzung von Verantwortung und Rechtfertigung (Antwort geben auf Anklage)</a:t>
            </a:r>
          </a:p>
          <a:p>
            <a:pPr marL="650001" lvl="1" indent="-650001">
              <a:spcBef>
                <a:spcPct val="20000"/>
              </a:spcBef>
            </a:pPr>
            <a:r>
              <a:rPr lang="de-DE" sz="2800" dirty="0" smtClean="0">
                <a:cs typeface="Arial" pitchFamily="34" charset="0"/>
              </a:rPr>
              <a:t>Kriterien für die Zurechenbarkeit von Handlungen bei Aristoteles: Freiwilligkeit, </a:t>
            </a:r>
            <a:r>
              <a:rPr lang="de-DE" sz="2800" dirty="0" err="1" smtClean="0">
                <a:cs typeface="Arial" pitchFamily="34" charset="0"/>
              </a:rPr>
              <a:t>Wissentlichkeit</a:t>
            </a:r>
            <a:r>
              <a:rPr lang="de-DE" sz="2800" dirty="0" smtClean="0">
                <a:cs typeface="Arial" pitchFamily="34" charset="0"/>
              </a:rPr>
              <a:t>, </a:t>
            </a:r>
            <a:r>
              <a:rPr lang="de-DE" sz="2800" dirty="0" err="1" smtClean="0">
                <a:cs typeface="Arial" pitchFamily="34" charset="0"/>
              </a:rPr>
              <a:t>Willentlichkeit</a:t>
            </a:r>
            <a:endParaRPr lang="de-DE" sz="2800" dirty="0" smtClean="0">
              <a:cs typeface="Arial" pitchFamily="34" charset="0"/>
            </a:endParaRPr>
          </a:p>
          <a:p>
            <a:pPr marL="650001" indent="-650001">
              <a:spcBef>
                <a:spcPct val="20000"/>
              </a:spcBef>
              <a:buFont typeface="Wingdings" pitchFamily="2" charset="2"/>
              <a:buChar char="§"/>
            </a:pPr>
            <a:endParaRPr lang="de-DE" sz="2800" dirty="0" smtClean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168764" y="245592"/>
            <a:ext cx="12752388" cy="627062"/>
          </a:xfrm>
        </p:spPr>
        <p:txBody>
          <a:bodyPr/>
          <a:lstStyle/>
          <a:p>
            <a:pPr marL="758335" indent="-758335" algn="ctr"/>
            <a:r>
              <a:rPr lang="de-DE" sz="2400" u="none" kern="1200" dirty="0" smtClean="0">
                <a:solidFill>
                  <a:srgbClr val="182F7A"/>
                </a:solidFill>
                <a:latin typeface="Arial" charset="0"/>
                <a:cs typeface="+mn-cs"/>
              </a:rPr>
              <a:t>Das Prinzip Verantwortung</a:t>
            </a:r>
            <a:endParaRPr lang="de-DE" sz="2400" u="none" kern="1200" dirty="0">
              <a:solidFill>
                <a:srgbClr val="182F7A"/>
              </a:solidFill>
              <a:latin typeface="Arial" charset="0"/>
              <a:cs typeface="+mn-cs"/>
            </a:endParaRPr>
          </a:p>
        </p:txBody>
      </p:sp>
      <p:sp>
        <p:nvSpPr>
          <p:cNvPr id="5" name="Inhaltsplatzhalter 5"/>
          <p:cNvSpPr txBox="1">
            <a:spLocks/>
          </p:cNvSpPr>
          <p:nvPr/>
        </p:nvSpPr>
        <p:spPr bwMode="auto">
          <a:xfrm>
            <a:off x="2014424" y="5105100"/>
            <a:ext cx="9638315" cy="376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650001" marR="0" lvl="0" indent="-650001" algn="l" defTabSz="13001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de-DE" sz="2800" kern="0" dirty="0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Moderne erweiterte </a:t>
            </a: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Verantwortungskonzepte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Notwendigkeit erweiterter Verantwortungskonzepte angesichts arbeitsteiliger und funktional</a:t>
            </a:r>
            <a:r>
              <a:rPr kumimoji="0" lang="de-DE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 ausdifferenzierter Gesellschaften (Max Weber, Hans Jonas).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Übertragung des Verantwortungskonzepts auf komplexe soziale Prozesse </a:t>
            </a:r>
            <a:r>
              <a:rPr lang="de-DE" sz="2800" b="0" kern="0" dirty="0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lässt Vielschichtigkeit hervortreten</a:t>
            </a:r>
            <a:endParaRPr kumimoji="0" lang="de-DE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cs typeface="Arial" pitchFamily="34" charset="0"/>
            </a:endParaRPr>
          </a:p>
          <a:p>
            <a:pPr marL="650001" marR="0" lvl="0" indent="-650001" algn="l" defTabSz="13001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de-DE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85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3"/>
          <p:cNvSpPr>
            <a:spLocks noChangeArrowheads="1"/>
          </p:cNvSpPr>
          <p:nvPr/>
        </p:nvSpPr>
        <p:spPr bwMode="auto">
          <a:xfrm>
            <a:off x="-203317" y="4814634"/>
            <a:ext cx="12782412" cy="431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00" tIns="65000" rIns="130000" bIns="65000">
            <a:spAutoFit/>
          </a:bodyPr>
          <a:lstStyle/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 smtClean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</a:pPr>
            <a:endParaRPr lang="de-DE" sz="3400" b="0" dirty="0" smtClean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 smtClean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 smtClean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 smtClean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 smtClean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</a:pPr>
            <a:endParaRPr lang="de-DE" sz="3400" b="0" dirty="0">
              <a:latin typeface="Garamond" pitchFamily="18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944086" y="1248208"/>
            <a:ext cx="7094407" cy="1072962"/>
          </a:xfrm>
        </p:spPr>
        <p:txBody>
          <a:bodyPr/>
          <a:lstStyle/>
          <a:p>
            <a:pPr marL="650001" indent="-650001">
              <a:spcBef>
                <a:spcPct val="20000"/>
              </a:spcBef>
              <a:buNone/>
            </a:pPr>
            <a:r>
              <a:rPr lang="de-DE" sz="2800" dirty="0" smtClean="0">
                <a:cs typeface="Arial" pitchFamily="34" charset="0"/>
              </a:rPr>
              <a:t>Dimensionen der Verantwortung </a:t>
            </a:r>
          </a:p>
          <a:p>
            <a:pPr marL="650001" lvl="1" indent="-650001">
              <a:spcBef>
                <a:spcPct val="20000"/>
              </a:spcBef>
            </a:pPr>
            <a:r>
              <a:rPr lang="de-DE" sz="2400" dirty="0" smtClean="0">
                <a:cs typeface="Arial" pitchFamily="34" charset="0"/>
              </a:rPr>
              <a:t>Subjekt, Objekt und Instanz der Verantwortung</a:t>
            </a:r>
            <a:r>
              <a:rPr lang="de-DE" sz="2800" dirty="0" smtClean="0">
                <a:cs typeface="Arial" pitchFamily="34" charset="0"/>
              </a:rPr>
              <a:t> </a:t>
            </a:r>
          </a:p>
          <a:p>
            <a:pPr marL="650001" indent="-650001">
              <a:spcBef>
                <a:spcPct val="20000"/>
              </a:spcBef>
              <a:buNone/>
            </a:pPr>
            <a:endParaRPr lang="de-DE" sz="3400" dirty="0" smtClean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250825" y="304205"/>
            <a:ext cx="12752388" cy="627062"/>
          </a:xfrm>
        </p:spPr>
        <p:txBody>
          <a:bodyPr/>
          <a:lstStyle/>
          <a:p>
            <a:pPr marL="758335" indent="-758335" algn="ctr"/>
            <a:r>
              <a:rPr lang="de-DE" sz="2400" u="none" kern="1200" dirty="0" smtClean="0">
                <a:solidFill>
                  <a:srgbClr val="182F7A"/>
                </a:solidFill>
                <a:latin typeface="Arial" charset="0"/>
                <a:cs typeface="+mn-cs"/>
              </a:rPr>
              <a:t>Dimensionen, Grade und Modalitäten der Verantwortung</a:t>
            </a:r>
            <a:endParaRPr lang="de-DE" sz="2400" u="none" kern="1200" dirty="0">
              <a:solidFill>
                <a:srgbClr val="182F7A"/>
              </a:solidFill>
              <a:latin typeface="Arial" charset="0"/>
              <a:cs typeface="+mn-cs"/>
            </a:endParaRPr>
          </a:p>
        </p:txBody>
      </p:sp>
      <p:sp>
        <p:nvSpPr>
          <p:cNvPr id="7" name="Inhaltsplatzhalter 5"/>
          <p:cNvSpPr txBox="1">
            <a:spLocks/>
          </p:cNvSpPr>
          <p:nvPr/>
        </p:nvSpPr>
        <p:spPr bwMode="auto">
          <a:xfrm>
            <a:off x="1920638" y="2725314"/>
            <a:ext cx="6859947" cy="179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650001" marR="0" lvl="0" indent="-650001" algn="l" defTabSz="13001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Verpflichtungsgrade</a:t>
            </a:r>
            <a:r>
              <a:rPr kumimoji="0" lang="de-DE" sz="2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 </a:t>
            </a: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der Verantwortung 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Apodiktische Verantwortung 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de-DE" sz="2400" b="0" kern="0" dirty="0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Assertorische Verantwortung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de-DE" sz="2400" b="0" kern="0" dirty="0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Problematische Verantwortung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de-DE" sz="3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ＭＳ Ｐゴシック"/>
            </a:endParaRPr>
          </a:p>
          <a:p>
            <a:pPr marL="650001" marR="0" lvl="0" indent="-650001" algn="l" defTabSz="13001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3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9" name="Inhaltsplatzhalter 5"/>
          <p:cNvSpPr txBox="1">
            <a:spLocks/>
          </p:cNvSpPr>
          <p:nvPr/>
        </p:nvSpPr>
        <p:spPr bwMode="auto">
          <a:xfrm>
            <a:off x="1920639" y="4999594"/>
            <a:ext cx="5980715" cy="224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650001" marR="0" lvl="0" indent="-650001" algn="l" defTabSz="13001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Modalitäten der Verantwortung 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Rollenverantwortung 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de-DE" sz="2400" b="0" kern="0" dirty="0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Kausalverantwortung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de-DE" sz="2400" b="0" kern="0" dirty="0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Haftungsverantwortung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de-DE" sz="2400" b="0" kern="0" dirty="0" err="1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Fähigkeitenverantwortung</a:t>
            </a:r>
            <a:endParaRPr lang="de-DE" sz="2400" b="0" kern="0" dirty="0" smtClean="0">
              <a:solidFill>
                <a:srgbClr val="000000"/>
              </a:solidFill>
              <a:latin typeface="Garamond" pitchFamily="18" charset="0"/>
              <a:cs typeface="Arial" pitchFamily="34" charset="0"/>
            </a:endParaRP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de-DE" sz="2800" b="0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de-DE" sz="3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ＭＳ Ｐゴシック"/>
            </a:endParaRPr>
          </a:p>
          <a:p>
            <a:pPr marL="650001" marR="0" lvl="0" indent="-650001" algn="l" defTabSz="13001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3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11" name="Inhaltsplatzhalter 5"/>
          <p:cNvSpPr txBox="1">
            <a:spLocks/>
          </p:cNvSpPr>
          <p:nvPr/>
        </p:nvSpPr>
        <p:spPr bwMode="auto">
          <a:xfrm>
            <a:off x="1897194" y="7602117"/>
            <a:ext cx="6730991" cy="153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650001" marR="0" lvl="0" indent="-650001" algn="l" defTabSz="13001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de-DE" sz="2800" kern="0" dirty="0" err="1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B</a:t>
            </a:r>
            <a:r>
              <a:rPr kumimoji="0" lang="de-DE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ipolare</a:t>
            </a: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 Struktur der Verantwortung 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Retrospektive Verantwortung 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de-DE" sz="2400" b="0" kern="0" dirty="0" err="1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Proespektive</a:t>
            </a:r>
            <a:r>
              <a:rPr lang="de-DE" sz="2400" b="0" kern="0" dirty="0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 Verantwortung</a:t>
            </a:r>
            <a:endParaRPr kumimoji="0" lang="de-DE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cs typeface="Arial" pitchFamily="34" charset="0"/>
            </a:endParaRPr>
          </a:p>
          <a:p>
            <a:pPr marL="650001" marR="0" lvl="0" indent="-650001" algn="l" defTabSz="13001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3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85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3"/>
          <p:cNvSpPr>
            <a:spLocks noChangeArrowheads="1"/>
          </p:cNvSpPr>
          <p:nvPr/>
        </p:nvSpPr>
        <p:spPr bwMode="auto">
          <a:xfrm>
            <a:off x="-203317" y="4814634"/>
            <a:ext cx="12782412" cy="431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00" tIns="65000" rIns="130000" bIns="65000">
            <a:spAutoFit/>
          </a:bodyPr>
          <a:lstStyle/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 smtClean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</a:pPr>
            <a:endParaRPr lang="de-DE" sz="3400" b="0" dirty="0" smtClean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 smtClean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 smtClean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 smtClean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 smtClean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</a:pPr>
            <a:endParaRPr lang="de-DE" sz="3400" b="0" dirty="0">
              <a:latin typeface="Garamond" pitchFamily="18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38024" y="1248208"/>
            <a:ext cx="12316132" cy="1072962"/>
          </a:xfrm>
        </p:spPr>
        <p:txBody>
          <a:bodyPr/>
          <a:lstStyle/>
          <a:p>
            <a:pPr marL="650001" indent="-650001">
              <a:spcBef>
                <a:spcPct val="20000"/>
              </a:spcBef>
              <a:buNone/>
            </a:pPr>
            <a:r>
              <a:rPr lang="de-DE" sz="2800" dirty="0" smtClean="0">
                <a:cs typeface="Arial" pitchFamily="34" charset="0"/>
              </a:rPr>
              <a:t>Dimensionen der Verantwortung </a:t>
            </a:r>
          </a:p>
          <a:p>
            <a:pPr marL="650001" lvl="1" indent="-650001">
              <a:spcBef>
                <a:spcPct val="20000"/>
              </a:spcBef>
            </a:pPr>
            <a:r>
              <a:rPr lang="de-DE" sz="2800" dirty="0" smtClean="0">
                <a:cs typeface="Arial" pitchFamily="34" charset="0"/>
              </a:rPr>
              <a:t>Subjekt, Objekt und Instanz der Verantwortung </a:t>
            </a:r>
          </a:p>
          <a:p>
            <a:pPr marL="650001" indent="-650001">
              <a:spcBef>
                <a:spcPct val="20000"/>
              </a:spcBef>
              <a:buNone/>
            </a:pPr>
            <a:endParaRPr lang="de-DE" sz="3200" dirty="0" smtClean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250825" y="304205"/>
            <a:ext cx="12752388" cy="627062"/>
          </a:xfrm>
        </p:spPr>
        <p:txBody>
          <a:bodyPr/>
          <a:lstStyle/>
          <a:p>
            <a:pPr marL="758335" indent="-758335" algn="ctr"/>
            <a:r>
              <a:rPr lang="de-DE" sz="3200" u="none" kern="1200" dirty="0" smtClean="0">
                <a:solidFill>
                  <a:srgbClr val="182F7A"/>
                </a:solidFill>
                <a:latin typeface="Arial" charset="0"/>
                <a:cs typeface="+mn-cs"/>
              </a:rPr>
              <a:t>Dimensionen, Grade und Modalitäten der Verantwortung</a:t>
            </a:r>
            <a:endParaRPr lang="de-DE" sz="3200" u="none" kern="1200" dirty="0">
              <a:solidFill>
                <a:srgbClr val="182F7A"/>
              </a:solidFill>
              <a:latin typeface="Arial" charset="0"/>
              <a:cs typeface="+mn-cs"/>
            </a:endParaRPr>
          </a:p>
        </p:txBody>
      </p:sp>
      <p:sp>
        <p:nvSpPr>
          <p:cNvPr id="7" name="Inhaltsplatzhalter 5"/>
          <p:cNvSpPr txBox="1">
            <a:spLocks/>
          </p:cNvSpPr>
          <p:nvPr/>
        </p:nvSpPr>
        <p:spPr bwMode="auto">
          <a:xfrm>
            <a:off x="314576" y="2725314"/>
            <a:ext cx="12316132" cy="179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650001" marR="0" lvl="0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Verpflichtungsgrade</a:t>
            </a:r>
            <a:r>
              <a:rPr kumimoji="0" lang="de-DE" sz="2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 </a:t>
            </a: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der Verantwortung 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Apodiktische Verantwortung 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de-DE" sz="2800" b="0" kern="0" dirty="0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Assertorische Verantwortung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de-DE" sz="2800" b="0" kern="0" dirty="0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Problematische Verantwortung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de-DE" sz="3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ＭＳ Ｐゴシック"/>
            </a:endParaRPr>
          </a:p>
          <a:p>
            <a:pPr marL="650001" marR="0" lvl="0" indent="-650001" algn="l" defTabSz="13001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3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9" name="Inhaltsplatzhalter 5"/>
          <p:cNvSpPr txBox="1">
            <a:spLocks/>
          </p:cNvSpPr>
          <p:nvPr/>
        </p:nvSpPr>
        <p:spPr bwMode="auto">
          <a:xfrm>
            <a:off x="314577" y="4999594"/>
            <a:ext cx="12316132" cy="224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650001" marR="0" lvl="0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Modalitäten der Verantwortung 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Rollenverantwortung 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de-DE" sz="2800" b="0" kern="0" dirty="0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Kausalverantwortung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de-DE" sz="2800" b="0" kern="0" dirty="0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Haftungsverantwortung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de-DE" sz="2800" b="0" kern="0" dirty="0" err="1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Fähigkeitenverantwortung</a:t>
            </a:r>
            <a:endParaRPr lang="de-DE" sz="2800" b="0" kern="0" dirty="0" smtClean="0">
              <a:solidFill>
                <a:srgbClr val="000000"/>
              </a:solidFill>
              <a:latin typeface="Garamond" pitchFamily="18" charset="0"/>
              <a:cs typeface="Arial" pitchFamily="34" charset="0"/>
            </a:endParaRP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de-DE" sz="2800" b="0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de-DE" sz="3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ＭＳ Ｐゴシック"/>
            </a:endParaRPr>
          </a:p>
          <a:p>
            <a:pPr marL="650001" marR="0" lvl="0" indent="-650001" algn="l" defTabSz="13001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3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11" name="Inhaltsplatzhalter 5"/>
          <p:cNvSpPr txBox="1">
            <a:spLocks/>
          </p:cNvSpPr>
          <p:nvPr/>
        </p:nvSpPr>
        <p:spPr bwMode="auto">
          <a:xfrm>
            <a:off x="291132" y="7602117"/>
            <a:ext cx="12316132" cy="153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650001" marR="0" lvl="0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de-DE" sz="2800" kern="0" dirty="0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B</a:t>
            </a:r>
            <a:r>
              <a:rPr kumimoji="0" lang="de-DE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ipolare</a:t>
            </a: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 Struktur der Verantwortung 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Retrospektive Verantwortung 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de-DE" sz="2800" b="0" kern="0" dirty="0" err="1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Proespektive</a:t>
            </a:r>
            <a:r>
              <a:rPr lang="de-DE" sz="2800" b="0" kern="0" dirty="0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 Verantwortung</a:t>
            </a:r>
            <a:endParaRPr kumimoji="0" lang="de-DE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cs typeface="Arial" pitchFamily="34" charset="0"/>
            </a:endParaRPr>
          </a:p>
          <a:p>
            <a:pPr marL="650001" marR="0" lvl="0" indent="-650001" algn="l" defTabSz="13001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3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ＭＳ Ｐゴシック" charset="0"/>
            </a:endParaRPr>
          </a:p>
        </p:txBody>
      </p:sp>
      <p:pic>
        <p:nvPicPr>
          <p:cNvPr id="12" name="Picture 5" descr="C:\Users\Johannes\Desktop\Hochschul-Gel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003213" cy="974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836985" y="3481388"/>
            <a:ext cx="8877178" cy="2321535"/>
          </a:xfrm>
        </p:spPr>
        <p:txBody>
          <a:bodyPr tIns="108000"/>
          <a:lstStyle/>
          <a:p>
            <a:pPr algn="l" eaLnBrk="1" hangingPunct="1">
              <a:lnSpc>
                <a:spcPct val="150000"/>
              </a:lnSpc>
              <a:tabLst>
                <a:tab pos="3232150" algn="l"/>
              </a:tabLst>
            </a:pPr>
            <a:r>
              <a:rPr lang="de-DE" sz="4400" u="none" dirty="0" smtClean="0">
                <a:solidFill>
                  <a:schemeClr val="bg1"/>
                </a:solidFill>
                <a:latin typeface="Arial" pitchFamily="34" charset="0"/>
              </a:rPr>
              <a:t>Begründung gesellschaftlicher Unternehmensverantwortung</a:t>
            </a:r>
          </a:p>
        </p:txBody>
      </p:sp>
    </p:spTree>
    <p:extLst>
      <p:ext uri="{BB962C8B-B14F-4D97-AF65-F5344CB8AC3E}">
        <p14:creationId xmlns="" xmlns:p14="http://schemas.microsoft.com/office/powerpoint/2010/main" val="14985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3"/>
          <p:cNvSpPr>
            <a:spLocks noChangeArrowheads="1"/>
          </p:cNvSpPr>
          <p:nvPr/>
        </p:nvSpPr>
        <p:spPr bwMode="auto">
          <a:xfrm>
            <a:off x="-203317" y="4814634"/>
            <a:ext cx="12782412" cy="431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00" tIns="65000" rIns="130000" bIns="65000">
            <a:spAutoFit/>
          </a:bodyPr>
          <a:lstStyle/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 smtClean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</a:pPr>
            <a:endParaRPr lang="de-DE" sz="3400" b="0" dirty="0" smtClean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 smtClean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 smtClean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 smtClean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 smtClean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</a:pPr>
            <a:endParaRPr lang="de-DE" sz="3400" b="0" dirty="0">
              <a:latin typeface="Garamond" pitchFamily="18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38024" y="1248208"/>
            <a:ext cx="12316132" cy="1072962"/>
          </a:xfrm>
        </p:spPr>
        <p:txBody>
          <a:bodyPr/>
          <a:lstStyle/>
          <a:p>
            <a:pPr marL="650001" indent="-650001">
              <a:spcBef>
                <a:spcPct val="20000"/>
              </a:spcBef>
              <a:buNone/>
            </a:pPr>
            <a:r>
              <a:rPr lang="de-DE" sz="2800" dirty="0" smtClean="0">
                <a:cs typeface="Arial" pitchFamily="34" charset="0"/>
              </a:rPr>
              <a:t>Dimensionen der Verantwortung </a:t>
            </a:r>
          </a:p>
          <a:p>
            <a:pPr marL="650001" lvl="1" indent="-650001">
              <a:spcBef>
                <a:spcPct val="20000"/>
              </a:spcBef>
            </a:pPr>
            <a:r>
              <a:rPr lang="de-DE" sz="2800" dirty="0" smtClean="0">
                <a:cs typeface="Arial" pitchFamily="34" charset="0"/>
              </a:rPr>
              <a:t>Subjekt, Objekt und Instanz der Verantwortung </a:t>
            </a:r>
          </a:p>
          <a:p>
            <a:pPr marL="650001" indent="-650001">
              <a:spcBef>
                <a:spcPct val="20000"/>
              </a:spcBef>
              <a:buNone/>
            </a:pPr>
            <a:endParaRPr lang="de-DE" sz="3200" dirty="0" smtClean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250825" y="304205"/>
            <a:ext cx="12752388" cy="627062"/>
          </a:xfrm>
        </p:spPr>
        <p:txBody>
          <a:bodyPr/>
          <a:lstStyle/>
          <a:p>
            <a:pPr marL="758335" indent="-758335" algn="ctr"/>
            <a:r>
              <a:rPr lang="de-DE" sz="3200" u="none" kern="1200" dirty="0" smtClean="0">
                <a:solidFill>
                  <a:srgbClr val="182F7A"/>
                </a:solidFill>
                <a:latin typeface="Arial" charset="0"/>
                <a:cs typeface="+mn-cs"/>
              </a:rPr>
              <a:t>Dimensionen, Grade und Modalitäten der Verantwortung</a:t>
            </a:r>
            <a:endParaRPr lang="de-DE" sz="3200" u="none" kern="1200" dirty="0">
              <a:solidFill>
                <a:srgbClr val="182F7A"/>
              </a:solidFill>
              <a:latin typeface="Arial" charset="0"/>
              <a:cs typeface="+mn-cs"/>
            </a:endParaRPr>
          </a:p>
        </p:txBody>
      </p:sp>
      <p:sp>
        <p:nvSpPr>
          <p:cNvPr id="7" name="Inhaltsplatzhalter 5"/>
          <p:cNvSpPr txBox="1">
            <a:spLocks/>
          </p:cNvSpPr>
          <p:nvPr/>
        </p:nvSpPr>
        <p:spPr bwMode="auto">
          <a:xfrm>
            <a:off x="314576" y="2725314"/>
            <a:ext cx="12316132" cy="179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650001" marR="0" lvl="0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Verpflichtungsgrade</a:t>
            </a:r>
            <a:r>
              <a:rPr kumimoji="0" lang="de-DE" sz="2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 </a:t>
            </a: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der Verantwortung 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Apodiktische Verantwortung 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de-DE" sz="2800" b="0" kern="0" dirty="0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Assertorische Verantwortung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de-DE" sz="2800" b="0" kern="0" dirty="0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Problematische Verantwortung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de-DE" sz="3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ＭＳ Ｐゴシック"/>
            </a:endParaRPr>
          </a:p>
          <a:p>
            <a:pPr marL="650001" marR="0" lvl="0" indent="-650001" algn="l" defTabSz="13001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3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9" name="Inhaltsplatzhalter 5"/>
          <p:cNvSpPr txBox="1">
            <a:spLocks/>
          </p:cNvSpPr>
          <p:nvPr/>
        </p:nvSpPr>
        <p:spPr bwMode="auto">
          <a:xfrm>
            <a:off x="314577" y="4999594"/>
            <a:ext cx="12316132" cy="224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650001" marR="0" lvl="0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Modalitäten der Verantwortung 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Rollenverantwortung 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de-DE" sz="2800" b="0" kern="0" dirty="0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Kausalverantwortung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de-DE" sz="2800" b="0" kern="0" dirty="0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Haftungsverantwortung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de-DE" sz="2800" b="0" kern="0" dirty="0" err="1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Fähigkeitenverantwortung</a:t>
            </a:r>
            <a:endParaRPr lang="de-DE" sz="2800" b="0" kern="0" dirty="0" smtClean="0">
              <a:solidFill>
                <a:srgbClr val="000000"/>
              </a:solidFill>
              <a:latin typeface="Garamond" pitchFamily="18" charset="0"/>
              <a:cs typeface="Arial" pitchFamily="34" charset="0"/>
            </a:endParaRP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de-DE" sz="2800" b="0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de-DE" sz="3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ＭＳ Ｐゴシック"/>
            </a:endParaRPr>
          </a:p>
          <a:p>
            <a:pPr marL="650001" marR="0" lvl="0" indent="-650001" algn="l" defTabSz="13001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3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11" name="Inhaltsplatzhalter 5"/>
          <p:cNvSpPr txBox="1">
            <a:spLocks/>
          </p:cNvSpPr>
          <p:nvPr/>
        </p:nvSpPr>
        <p:spPr bwMode="auto">
          <a:xfrm>
            <a:off x="291132" y="7602117"/>
            <a:ext cx="12316132" cy="153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650001" marR="0" lvl="0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de-DE" sz="2800" kern="0" dirty="0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B</a:t>
            </a:r>
            <a:r>
              <a:rPr kumimoji="0" lang="de-DE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ipolare</a:t>
            </a: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 Struktur der Verantwortung 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Retrospektive Verantwortung 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de-DE" sz="2800" b="0" kern="0" dirty="0" err="1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Proespektive</a:t>
            </a:r>
            <a:r>
              <a:rPr lang="de-DE" sz="2800" b="0" kern="0" dirty="0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 Verantwortung</a:t>
            </a:r>
            <a:endParaRPr kumimoji="0" lang="de-DE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cs typeface="Arial" pitchFamily="34" charset="0"/>
            </a:endParaRPr>
          </a:p>
          <a:p>
            <a:pPr marL="650001" marR="0" lvl="0" indent="-650001" algn="l" defTabSz="13001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3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ＭＳ Ｐゴシック" charset="0"/>
            </a:endParaRPr>
          </a:p>
        </p:txBody>
      </p:sp>
      <p:pic>
        <p:nvPicPr>
          <p:cNvPr id="12" name="Picture 5" descr="C:\Users\Johannes\Desktop\Hochschul-Gel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003213" cy="974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418492" y="3481388"/>
            <a:ext cx="10295671" cy="2321535"/>
          </a:xfrm>
        </p:spPr>
        <p:txBody>
          <a:bodyPr tIns="108000"/>
          <a:lstStyle/>
          <a:p>
            <a:pPr algn="l" eaLnBrk="1" hangingPunct="1">
              <a:lnSpc>
                <a:spcPct val="150000"/>
              </a:lnSpc>
              <a:tabLst>
                <a:tab pos="3232150" algn="l"/>
              </a:tabLst>
            </a:pPr>
            <a:r>
              <a:rPr lang="de-DE" sz="4400" u="none" dirty="0" smtClean="0">
                <a:solidFill>
                  <a:schemeClr val="bg1"/>
                </a:solidFill>
                <a:latin typeface="Arial" pitchFamily="34" charset="0"/>
              </a:rPr>
              <a:t>1 Zur Bedeutung von Gemeingütern </a:t>
            </a:r>
            <a:endParaRPr lang="de-DE" sz="4400" u="none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85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7551" y="2520296"/>
            <a:ext cx="11377811" cy="6064956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de-DE" sz="3400" dirty="0"/>
          </a:p>
          <a:p>
            <a:pPr>
              <a:buFont typeface="Wingdings" pitchFamily="2" charset="2"/>
              <a:buNone/>
            </a:pPr>
            <a:endParaRPr lang="de-DE" sz="4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de-DE" sz="5000" dirty="0"/>
          </a:p>
        </p:txBody>
      </p:sp>
      <p:sp>
        <p:nvSpPr>
          <p:cNvPr id="568329" name="Text Box 9"/>
          <p:cNvSpPr txBox="1">
            <a:spLocks noChangeArrowheads="1"/>
          </p:cNvSpPr>
          <p:nvPr/>
        </p:nvSpPr>
        <p:spPr bwMode="auto">
          <a:xfrm>
            <a:off x="0" y="673116"/>
            <a:ext cx="13003213" cy="50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000" tIns="65000" rIns="130000" bIns="65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dirty="0" smtClean="0">
                <a:solidFill>
                  <a:srgbClr val="182F7A"/>
                </a:solidFill>
                <a:latin typeface="Arial" charset="0"/>
              </a:rPr>
              <a:t>Strategische </a:t>
            </a:r>
            <a:r>
              <a:rPr lang="de-DE" sz="2400" dirty="0">
                <a:solidFill>
                  <a:srgbClr val="182F7A"/>
                </a:solidFill>
                <a:latin typeface="Arial" charset="0"/>
              </a:rPr>
              <a:t>Konzepte von Unternehmensverantwortung</a:t>
            </a:r>
          </a:p>
        </p:txBody>
      </p:sp>
      <p:sp>
        <p:nvSpPr>
          <p:cNvPr id="568330" name="Rectangle 10"/>
          <p:cNvSpPr>
            <a:spLocks noChangeArrowheads="1"/>
          </p:cNvSpPr>
          <p:nvPr/>
        </p:nvSpPr>
        <p:spPr bwMode="auto">
          <a:xfrm>
            <a:off x="767551" y="2416506"/>
            <a:ext cx="11377811" cy="6064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000" tIns="65000" rIns="130000" bIns="65000"/>
          <a:lstStyle/>
          <a:p>
            <a:pPr marL="668057" indent="-668057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endParaRPr lang="de-DE" sz="2300" dirty="0"/>
          </a:p>
          <a:p>
            <a:pPr marL="668057" indent="-668057">
              <a:spcBef>
                <a:spcPct val="20000"/>
              </a:spcBef>
              <a:buClr>
                <a:schemeClr val="accent2"/>
              </a:buClr>
            </a:pPr>
            <a:r>
              <a:rPr lang="en-GB" sz="3400" dirty="0">
                <a:solidFill>
                  <a:srgbClr val="000000"/>
                </a:solidFill>
                <a:latin typeface="Garamond" pitchFamily="18" charset="0"/>
              </a:rPr>
              <a:t>1)  „The Social Responsibility of Business is to increase its profits“ </a:t>
            </a:r>
            <a:r>
              <a:rPr lang="en-GB" sz="3400" dirty="0" smtClean="0">
                <a:solidFill>
                  <a:srgbClr val="000000"/>
                </a:solidFill>
                <a:latin typeface="Garamond" pitchFamily="18" charset="0"/>
              </a:rPr>
              <a:t>(Milton Friedman 1970)</a:t>
            </a:r>
            <a:endParaRPr lang="de-DE" sz="3400" dirty="0">
              <a:solidFill>
                <a:srgbClr val="000000"/>
              </a:solidFill>
              <a:latin typeface="Garamond" pitchFamily="18" charset="0"/>
            </a:endParaRPr>
          </a:p>
          <a:p>
            <a:pPr marL="1290975" lvl="1" indent="-620662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de-DE" sz="3400" dirty="0">
              <a:solidFill>
                <a:srgbClr val="000000"/>
              </a:solidFill>
              <a:latin typeface="Garamond" pitchFamily="18" charset="0"/>
            </a:endParaRPr>
          </a:p>
          <a:p>
            <a:pPr marL="1290975" lvl="1" indent="-620662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de-DE" sz="2800" b="0" dirty="0">
                <a:solidFill>
                  <a:srgbClr val="000000"/>
                </a:solidFill>
                <a:latin typeface="Garamond" pitchFamily="18" charset="0"/>
              </a:rPr>
              <a:t>„Ethische Richtigkeitsvermutung der Gewinnmaximierung“</a:t>
            </a:r>
          </a:p>
          <a:p>
            <a:pPr marL="1290975" lvl="1" indent="-620662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de-DE" b="0" dirty="0">
              <a:solidFill>
                <a:srgbClr val="000000"/>
              </a:solidFill>
              <a:latin typeface="Garamond" pitchFamily="18" charset="0"/>
            </a:endParaRPr>
          </a:p>
          <a:p>
            <a:pPr marL="1290975" lvl="1" indent="-620662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de-DE" sz="2800" b="0" dirty="0" smtClean="0">
                <a:solidFill>
                  <a:srgbClr val="000000"/>
                </a:solidFill>
                <a:latin typeface="Garamond" pitchFamily="18" charset="0"/>
              </a:rPr>
              <a:t>Idealbild </a:t>
            </a:r>
            <a:r>
              <a:rPr lang="de-DE" sz="2800" b="0" dirty="0">
                <a:solidFill>
                  <a:srgbClr val="000000"/>
                </a:solidFill>
                <a:latin typeface="Garamond" pitchFamily="18" charset="0"/>
              </a:rPr>
              <a:t>vollkommener Märkte</a:t>
            </a:r>
          </a:p>
          <a:p>
            <a:pPr marL="1290975" lvl="1" indent="-620662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de-DE" b="0" dirty="0">
              <a:solidFill>
                <a:srgbClr val="000000"/>
              </a:solidFill>
              <a:latin typeface="Garamond" pitchFamily="18" charset="0"/>
            </a:endParaRPr>
          </a:p>
          <a:p>
            <a:pPr marL="1290975" lvl="1" indent="-620662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de-DE" sz="2800" b="0" dirty="0" smtClean="0">
                <a:solidFill>
                  <a:srgbClr val="000000"/>
                </a:solidFill>
                <a:latin typeface="Garamond" pitchFamily="18" charset="0"/>
              </a:rPr>
              <a:t>Neoklassische </a:t>
            </a:r>
            <a:r>
              <a:rPr lang="de-DE" sz="2800" b="0" dirty="0">
                <a:solidFill>
                  <a:srgbClr val="000000"/>
                </a:solidFill>
                <a:latin typeface="Garamond" pitchFamily="18" charset="0"/>
              </a:rPr>
              <a:t>Freihandelstheorie komparativer Kostenvorteile („</a:t>
            </a:r>
            <a:r>
              <a:rPr lang="de-DE" sz="2800" b="0" dirty="0" err="1">
                <a:solidFill>
                  <a:srgbClr val="000000"/>
                </a:solidFill>
                <a:latin typeface="Garamond" pitchFamily="18" charset="0"/>
              </a:rPr>
              <a:t>Trickle</a:t>
            </a:r>
            <a:r>
              <a:rPr lang="de-DE" sz="2800" b="0" dirty="0">
                <a:solidFill>
                  <a:srgbClr val="000000"/>
                </a:solidFill>
                <a:latin typeface="Garamond" pitchFamily="18" charset="0"/>
              </a:rPr>
              <a:t>-down-Theorie“)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2013" y="1183866"/>
            <a:ext cx="10392818" cy="6064956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de-DE" sz="2300" dirty="0"/>
          </a:p>
          <a:p>
            <a:pPr marL="539750" indent="-539750">
              <a:lnSpc>
                <a:spcPct val="90000"/>
              </a:lnSpc>
              <a:buFont typeface="Wingdings" pitchFamily="2" charset="2"/>
              <a:buNone/>
            </a:pPr>
            <a:r>
              <a:rPr lang="de-DE" sz="3400" dirty="0" smtClean="0">
                <a:solidFill>
                  <a:srgbClr val="000000"/>
                </a:solidFill>
              </a:rPr>
              <a:t>2)	Strategisches </a:t>
            </a:r>
            <a:r>
              <a:rPr lang="de-DE" sz="3400" dirty="0" err="1" smtClean="0">
                <a:solidFill>
                  <a:srgbClr val="000000"/>
                </a:solidFill>
              </a:rPr>
              <a:t>Stakeholder</a:t>
            </a:r>
            <a:r>
              <a:rPr lang="de-DE" sz="3400" dirty="0" smtClean="0">
                <a:solidFill>
                  <a:srgbClr val="000000"/>
                </a:solidFill>
              </a:rPr>
              <a:t>-Konzept </a:t>
            </a:r>
            <a:r>
              <a:rPr lang="de-DE" sz="3400" dirty="0">
                <a:solidFill>
                  <a:srgbClr val="000000"/>
                </a:solidFill>
              </a:rPr>
              <a:t>(Robert Edward Freeman 1984</a:t>
            </a:r>
            <a:r>
              <a:rPr lang="de-DE" sz="3400" dirty="0" smtClean="0">
                <a:solidFill>
                  <a:srgbClr val="000000"/>
                </a:solidFill>
              </a:rPr>
              <a:t>)</a:t>
            </a:r>
            <a:r>
              <a:rPr lang="de-DE" sz="4000" dirty="0" smtClean="0">
                <a:solidFill>
                  <a:srgbClr val="000000"/>
                </a:solidFill>
              </a:rPr>
              <a:t> </a:t>
            </a:r>
            <a:endParaRPr lang="de-DE" sz="40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endParaRPr lang="de-DE" sz="20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de-DE" sz="2800" dirty="0">
                <a:solidFill>
                  <a:srgbClr val="000000"/>
                </a:solidFill>
              </a:rPr>
              <a:t>Neben Ansprüchen der Anteilseigner </a:t>
            </a:r>
            <a:r>
              <a:rPr lang="de-DE" sz="2800" dirty="0" smtClean="0">
                <a:solidFill>
                  <a:srgbClr val="000000"/>
                </a:solidFill>
              </a:rPr>
              <a:t>sind auch </a:t>
            </a:r>
            <a:r>
              <a:rPr lang="de-DE" sz="2800" dirty="0">
                <a:solidFill>
                  <a:srgbClr val="000000"/>
                </a:solidFill>
              </a:rPr>
              <a:t>Interessen anderer </a:t>
            </a:r>
            <a:r>
              <a:rPr lang="de-DE" sz="2800" dirty="0" err="1">
                <a:solidFill>
                  <a:srgbClr val="000000"/>
                </a:solidFill>
              </a:rPr>
              <a:t>Stakeholder</a:t>
            </a:r>
            <a:r>
              <a:rPr lang="de-DE" sz="2800" dirty="0">
                <a:solidFill>
                  <a:srgbClr val="000000"/>
                </a:solidFill>
              </a:rPr>
              <a:t> </a:t>
            </a:r>
            <a:r>
              <a:rPr lang="de-DE" sz="2800" dirty="0" smtClean="0">
                <a:solidFill>
                  <a:srgbClr val="000000"/>
                </a:solidFill>
              </a:rPr>
              <a:t>(u.a. Arbeitnehmer, Kunden, Gesellschaft) zu berücksichtigen</a:t>
            </a:r>
            <a:endParaRPr lang="de-DE" sz="28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endParaRPr lang="de-DE" altLang="ja-JP" sz="14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de-DE" altLang="ja-JP" sz="2800" dirty="0">
                <a:solidFill>
                  <a:srgbClr val="000000"/>
                </a:solidFill>
                <a:ea typeface="ＭＳ Ｐゴシック" pitchFamily="34" charset="-128"/>
              </a:rPr>
              <a:t>Maßstab dafür: Inwieweit sind </a:t>
            </a:r>
            <a:r>
              <a:rPr lang="de-DE" altLang="ja-JP" sz="2800" dirty="0" err="1">
                <a:solidFill>
                  <a:srgbClr val="000000"/>
                </a:solidFill>
                <a:ea typeface="ＭＳ Ｐゴシック" pitchFamily="34" charset="-128"/>
              </a:rPr>
              <a:t>Stakeholder</a:t>
            </a:r>
            <a:r>
              <a:rPr lang="de-DE" altLang="ja-JP" sz="2800" dirty="0">
                <a:solidFill>
                  <a:srgbClr val="000000"/>
                </a:solidFill>
                <a:ea typeface="ＭＳ Ｐゴシック" pitchFamily="34" charset="-128"/>
              </a:rPr>
              <a:t> in der Lage, Unternehmenserfolg zu beeinflussen oder zu gefährden?</a:t>
            </a:r>
          </a:p>
          <a:p>
            <a:pPr lvl="1">
              <a:lnSpc>
                <a:spcPct val="90000"/>
              </a:lnSpc>
            </a:pPr>
            <a:endParaRPr lang="de-DE" altLang="ja-JP" sz="14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de-DE" altLang="ja-JP" sz="2800" dirty="0">
                <a:solidFill>
                  <a:srgbClr val="000000"/>
                </a:solidFill>
                <a:ea typeface="ＭＳ Ｐゴシック" pitchFamily="34" charset="-128"/>
              </a:rPr>
              <a:t>Anknüpfung zur Unternehmensethik als Moralökonomik </a:t>
            </a:r>
            <a:endParaRPr lang="de-DE" sz="28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de-DE" sz="2800" dirty="0">
              <a:solidFill>
                <a:srgbClr val="000000"/>
              </a:solidFill>
            </a:endParaRPr>
          </a:p>
        </p:txBody>
      </p:sp>
      <p:sp>
        <p:nvSpPr>
          <p:cNvPr id="578569" name="Text Box 9"/>
          <p:cNvSpPr txBox="1">
            <a:spLocks noChangeArrowheads="1"/>
          </p:cNvSpPr>
          <p:nvPr/>
        </p:nvSpPr>
        <p:spPr bwMode="auto">
          <a:xfrm>
            <a:off x="0" y="473825"/>
            <a:ext cx="13003213" cy="50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000" tIns="65000" rIns="130000" bIns="65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dirty="0" smtClean="0">
                <a:solidFill>
                  <a:srgbClr val="182F7A"/>
                </a:solidFill>
                <a:latin typeface="Arial" charset="0"/>
              </a:rPr>
              <a:t>Strategische </a:t>
            </a:r>
            <a:r>
              <a:rPr lang="de-DE" sz="2400" dirty="0">
                <a:solidFill>
                  <a:srgbClr val="182F7A"/>
                </a:solidFill>
                <a:latin typeface="Arial" charset="0"/>
              </a:rPr>
              <a:t>Konzepte von Unternehmensverantwortung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7551" y="2520296"/>
            <a:ext cx="11377811" cy="6064956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de-DE" sz="3400" dirty="0"/>
          </a:p>
          <a:p>
            <a:pPr>
              <a:buFont typeface="Wingdings" pitchFamily="2" charset="2"/>
              <a:buNone/>
            </a:pPr>
            <a:endParaRPr lang="de-DE" sz="4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de-DE" sz="5000" dirty="0"/>
          </a:p>
        </p:txBody>
      </p:sp>
      <p:sp>
        <p:nvSpPr>
          <p:cNvPr id="576521" name="Text Box 9"/>
          <p:cNvSpPr txBox="1">
            <a:spLocks noChangeArrowheads="1"/>
          </p:cNvSpPr>
          <p:nvPr/>
        </p:nvSpPr>
        <p:spPr bwMode="auto">
          <a:xfrm>
            <a:off x="0" y="473825"/>
            <a:ext cx="13003213" cy="50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000" tIns="65000" rIns="130000" bIns="65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dirty="0" smtClean="0">
                <a:solidFill>
                  <a:srgbClr val="182F7A"/>
                </a:solidFill>
                <a:latin typeface="Arial" charset="0"/>
              </a:rPr>
              <a:t>Strategische </a:t>
            </a:r>
            <a:r>
              <a:rPr lang="de-DE" sz="2400" dirty="0">
                <a:solidFill>
                  <a:srgbClr val="182F7A"/>
                </a:solidFill>
                <a:latin typeface="Arial" charset="0"/>
              </a:rPr>
              <a:t>Konzepte von </a:t>
            </a:r>
            <a:r>
              <a:rPr lang="de-DE" sz="2400" dirty="0" smtClean="0">
                <a:solidFill>
                  <a:srgbClr val="182F7A"/>
                </a:solidFill>
                <a:latin typeface="Arial" charset="0"/>
              </a:rPr>
              <a:t>Unternehmensverantwortung (2)</a:t>
            </a:r>
            <a:endParaRPr lang="de-DE" sz="2400" dirty="0">
              <a:solidFill>
                <a:srgbClr val="182F7A"/>
              </a:solidFill>
              <a:latin typeface="Arial" charset="0"/>
            </a:endParaRPr>
          </a:p>
        </p:txBody>
      </p:sp>
      <p:sp>
        <p:nvSpPr>
          <p:cNvPr id="576522" name="Rectangle 10"/>
          <p:cNvSpPr>
            <a:spLocks noChangeArrowheads="1"/>
          </p:cNvSpPr>
          <p:nvPr/>
        </p:nvSpPr>
        <p:spPr bwMode="auto">
          <a:xfrm>
            <a:off x="392413" y="1830349"/>
            <a:ext cx="11377811" cy="6064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000" tIns="65000" rIns="130000" bIns="65000"/>
          <a:lstStyle/>
          <a:p>
            <a:pPr marL="668057" indent="-668057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endParaRPr lang="de-DE" sz="2300" dirty="0"/>
          </a:p>
          <a:p>
            <a:pPr marL="714375">
              <a:spcBef>
                <a:spcPct val="50000"/>
              </a:spcBef>
              <a:buClr>
                <a:schemeClr val="accent2"/>
              </a:buClr>
            </a:pPr>
            <a:r>
              <a:rPr lang="en-US" sz="3400" b="0" dirty="0">
                <a:solidFill>
                  <a:srgbClr val="000000"/>
                </a:solidFill>
                <a:latin typeface="Garamond" pitchFamily="18" charset="0"/>
              </a:rPr>
              <a:t>„The role of companies in society is undergoing a profound and fundamental change. Social expectations are very different from what they were ten or even five years ago. No longer are only products being assessed by consumers; the companies behind the products are being assessed as well. ... Companies are seeing a real competitive advantage in adopting a positive corporate social profile, not just a marketing advantage.“</a:t>
            </a:r>
            <a:r>
              <a:rPr lang="en-US" sz="3400" b="0" dirty="0"/>
              <a:t> </a:t>
            </a:r>
            <a:endParaRPr lang="en-US" sz="3400" b="0" dirty="0" smtClean="0"/>
          </a:p>
          <a:p>
            <a:pPr marL="714375" algn="r">
              <a:spcBef>
                <a:spcPct val="50000"/>
              </a:spcBef>
              <a:buClr>
                <a:schemeClr val="accent2"/>
              </a:buClr>
            </a:pPr>
            <a:r>
              <a:rPr lang="en-US" sz="2400" b="0" dirty="0" smtClean="0">
                <a:solidFill>
                  <a:srgbClr val="182F7A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0" dirty="0">
                <a:solidFill>
                  <a:srgbClr val="182F7A"/>
                </a:solidFill>
                <a:latin typeface="Arial" pitchFamily="34" charset="0"/>
                <a:cs typeface="Arial" pitchFamily="34" charset="0"/>
              </a:rPr>
              <a:t>Milton Friedman 2002)</a:t>
            </a:r>
            <a:endParaRPr lang="de-DE" sz="2400" b="0" dirty="0">
              <a:solidFill>
                <a:srgbClr val="182F7A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7551" y="2520296"/>
            <a:ext cx="11377811" cy="6064956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de-DE" sz="3400" dirty="0"/>
          </a:p>
          <a:p>
            <a:pPr>
              <a:buFont typeface="Wingdings" pitchFamily="2" charset="2"/>
              <a:buNone/>
            </a:pPr>
            <a:endParaRPr lang="de-DE" sz="4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de-DE" sz="5000" dirty="0"/>
          </a:p>
        </p:txBody>
      </p:sp>
      <p:sp>
        <p:nvSpPr>
          <p:cNvPr id="580618" name="Rectangle 10"/>
          <p:cNvSpPr>
            <a:spLocks noChangeArrowheads="1"/>
          </p:cNvSpPr>
          <p:nvPr/>
        </p:nvSpPr>
        <p:spPr bwMode="auto">
          <a:xfrm>
            <a:off x="802721" y="2264099"/>
            <a:ext cx="11377811" cy="563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000" tIns="65000" rIns="130000" bIns="65000"/>
          <a:lstStyle/>
          <a:p>
            <a:pPr marL="668057" indent="-668057">
              <a:spcBef>
                <a:spcPct val="50000"/>
              </a:spcBef>
              <a:buClr>
                <a:schemeClr val="accent2"/>
              </a:buClr>
            </a:pPr>
            <a:r>
              <a:rPr lang="de-DE" sz="3400" dirty="0" smtClean="0">
                <a:solidFill>
                  <a:srgbClr val="000000"/>
                </a:solidFill>
                <a:latin typeface="Garamond" pitchFamily="18" charset="0"/>
                <a:cs typeface="ＭＳ Ｐゴシック" charset="0"/>
              </a:rPr>
              <a:t>3) Unternehmerische </a:t>
            </a:r>
            <a:r>
              <a:rPr lang="de-DE" sz="3400" dirty="0">
                <a:solidFill>
                  <a:srgbClr val="000000"/>
                </a:solidFill>
                <a:latin typeface="Garamond" pitchFamily="18" charset="0"/>
                <a:cs typeface="ＭＳ Ｐゴシック" charset="0"/>
              </a:rPr>
              <a:t>Verantwortung als </a:t>
            </a:r>
            <a:br>
              <a:rPr lang="de-DE" sz="3400" dirty="0">
                <a:solidFill>
                  <a:srgbClr val="000000"/>
                </a:solidFill>
                <a:latin typeface="Garamond" pitchFamily="18" charset="0"/>
                <a:cs typeface="ＭＳ Ｐゴシック" charset="0"/>
              </a:rPr>
            </a:br>
            <a:r>
              <a:rPr lang="de-DE" sz="3400" dirty="0">
                <a:solidFill>
                  <a:srgbClr val="000000"/>
                </a:solidFill>
                <a:latin typeface="Garamond" pitchFamily="18" charset="0"/>
                <a:cs typeface="ＭＳ Ｐゴシック" charset="0"/>
              </a:rPr>
              <a:t>„</a:t>
            </a:r>
            <a:r>
              <a:rPr lang="de-DE" sz="3400" dirty="0" err="1">
                <a:solidFill>
                  <a:srgbClr val="000000"/>
                </a:solidFill>
                <a:latin typeface="Garamond" pitchFamily="18" charset="0"/>
                <a:cs typeface="ＭＳ Ｐゴシック" charset="0"/>
              </a:rPr>
              <a:t>Licence</a:t>
            </a:r>
            <a:r>
              <a:rPr lang="de-DE" sz="3400" dirty="0">
                <a:solidFill>
                  <a:srgbClr val="000000"/>
                </a:solidFill>
                <a:latin typeface="Garamond" pitchFamily="18" charset="0"/>
                <a:cs typeface="ＭＳ Ｐゴシック" charset="0"/>
              </a:rPr>
              <a:t> </a:t>
            </a:r>
            <a:r>
              <a:rPr lang="de-DE" sz="3400" dirty="0" err="1">
                <a:solidFill>
                  <a:srgbClr val="000000"/>
                </a:solidFill>
                <a:latin typeface="Garamond" pitchFamily="18" charset="0"/>
                <a:cs typeface="ＭＳ Ｐゴシック" charset="0"/>
              </a:rPr>
              <a:t>to</a:t>
            </a:r>
            <a:r>
              <a:rPr lang="de-DE" sz="3400" dirty="0">
                <a:solidFill>
                  <a:srgbClr val="000000"/>
                </a:solidFill>
                <a:latin typeface="Garamond" pitchFamily="18" charset="0"/>
                <a:cs typeface="ＭＳ Ｐゴシック" charset="0"/>
              </a:rPr>
              <a:t> </a:t>
            </a:r>
            <a:r>
              <a:rPr lang="de-DE" sz="3400" dirty="0" err="1">
                <a:solidFill>
                  <a:srgbClr val="000000"/>
                </a:solidFill>
                <a:latin typeface="Garamond" pitchFamily="18" charset="0"/>
                <a:cs typeface="ＭＳ Ｐゴシック" charset="0"/>
              </a:rPr>
              <a:t>operate</a:t>
            </a:r>
            <a:r>
              <a:rPr lang="de-DE" sz="3400" dirty="0">
                <a:solidFill>
                  <a:srgbClr val="000000"/>
                </a:solidFill>
                <a:latin typeface="Garamond" pitchFamily="18" charset="0"/>
                <a:cs typeface="ＭＳ Ｐゴシック" charset="0"/>
              </a:rPr>
              <a:t>“ </a:t>
            </a:r>
          </a:p>
          <a:p>
            <a:pPr marL="666750" indent="47625">
              <a:spcBef>
                <a:spcPct val="50000"/>
              </a:spcBef>
              <a:buClr>
                <a:schemeClr val="accent2"/>
              </a:buClr>
            </a:pPr>
            <a:r>
              <a:rPr lang="de-DE" sz="2800" dirty="0">
                <a:solidFill>
                  <a:srgbClr val="000000"/>
                </a:solidFill>
                <a:latin typeface="Garamond" pitchFamily="18" charset="0"/>
                <a:cs typeface="ＭＳ Ｐゴシック"/>
              </a:rPr>
              <a:t>Volkswirtschaftliche Perspektive</a:t>
            </a:r>
          </a:p>
          <a:p>
            <a:pPr marL="666750" indent="47625">
              <a:spcBef>
                <a:spcPct val="50000"/>
              </a:spcBef>
              <a:buClr>
                <a:schemeClr val="accent2"/>
              </a:buClr>
            </a:pPr>
            <a:r>
              <a:rPr lang="de-DE" sz="2800" dirty="0">
                <a:solidFill>
                  <a:srgbClr val="000000"/>
                </a:solidFill>
                <a:latin typeface="Garamond" pitchFamily="18" charset="0"/>
                <a:cs typeface="ＭＳ Ｐゴシック"/>
              </a:rPr>
              <a:t>Zustimmung zur marktwirtschaftlichen Grundordnung davon abhängig, „dass Graben zwischen Wirtschaft und Gesellschaft nicht zu groß wird“</a:t>
            </a:r>
          </a:p>
          <a:p>
            <a:pPr marL="668057" indent="-668057" algn="r">
              <a:spcBef>
                <a:spcPct val="50000"/>
              </a:spcBef>
              <a:buClr>
                <a:schemeClr val="accent2"/>
              </a:buClr>
            </a:pPr>
            <a:r>
              <a:rPr lang="de-DE" sz="2800" dirty="0"/>
              <a:t> </a:t>
            </a:r>
            <a:r>
              <a:rPr lang="de-DE" sz="2400" b="0" dirty="0">
                <a:solidFill>
                  <a:srgbClr val="182F7A"/>
                </a:solidFill>
                <a:latin typeface="Arial" pitchFamily="34" charset="0"/>
                <a:cs typeface="Arial" pitchFamily="34" charset="0"/>
              </a:rPr>
              <a:t>(M. </a:t>
            </a:r>
            <a:r>
              <a:rPr lang="de-DE" sz="2400" b="0" dirty="0" err="1">
                <a:solidFill>
                  <a:srgbClr val="182F7A"/>
                </a:solidFill>
                <a:latin typeface="Arial" pitchFamily="34" charset="0"/>
                <a:cs typeface="Arial" pitchFamily="34" charset="0"/>
              </a:rPr>
              <a:t>Beise</a:t>
            </a:r>
            <a:r>
              <a:rPr lang="de-DE" sz="2400" b="0" dirty="0">
                <a:solidFill>
                  <a:srgbClr val="182F7A"/>
                </a:solidFill>
                <a:latin typeface="Arial" pitchFamily="34" charset="0"/>
                <a:cs typeface="Arial" pitchFamily="34" charset="0"/>
              </a:rPr>
              <a:t>, Das Volk und die Firmen, SZ vom 17.11.2007). </a:t>
            </a:r>
          </a:p>
          <a:p>
            <a:pPr marL="668057" indent="-668057">
              <a:spcBef>
                <a:spcPct val="50000"/>
              </a:spcBef>
              <a:buClr>
                <a:schemeClr val="accent2"/>
              </a:buClr>
            </a:pPr>
            <a:endParaRPr lang="de-DE" sz="2300" b="0" dirty="0">
              <a:solidFill>
                <a:schemeClr val="accent1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0" y="473825"/>
            <a:ext cx="13003213" cy="50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000" tIns="65000" rIns="130000" bIns="65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dirty="0" smtClean="0">
                <a:solidFill>
                  <a:srgbClr val="182F7A"/>
                </a:solidFill>
                <a:latin typeface="Arial" charset="0"/>
              </a:rPr>
              <a:t>Strategische </a:t>
            </a:r>
            <a:r>
              <a:rPr lang="de-DE" sz="2400" dirty="0">
                <a:solidFill>
                  <a:srgbClr val="182F7A"/>
                </a:solidFill>
                <a:latin typeface="Arial" charset="0"/>
              </a:rPr>
              <a:t>Konzepte von Unternehmensverantwortung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7551" y="2520296"/>
            <a:ext cx="11377811" cy="6064956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de-DE" sz="3400" dirty="0"/>
          </a:p>
          <a:p>
            <a:pPr>
              <a:buFont typeface="Wingdings" pitchFamily="2" charset="2"/>
              <a:buNone/>
            </a:pPr>
            <a:endParaRPr lang="de-DE" sz="4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de-DE" sz="5000" dirty="0"/>
          </a:p>
        </p:txBody>
      </p:sp>
      <p:sp>
        <p:nvSpPr>
          <p:cNvPr id="582665" name="Text Box 9"/>
          <p:cNvSpPr txBox="1">
            <a:spLocks noChangeArrowheads="1"/>
          </p:cNvSpPr>
          <p:nvPr/>
        </p:nvSpPr>
        <p:spPr bwMode="auto">
          <a:xfrm>
            <a:off x="0" y="473825"/>
            <a:ext cx="13003213" cy="50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000" tIns="65000" rIns="130000" bIns="65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dirty="0" smtClean="0">
                <a:solidFill>
                  <a:srgbClr val="182F7A"/>
                </a:solidFill>
                <a:latin typeface="Arial" charset="0"/>
              </a:rPr>
              <a:t>Jenseits </a:t>
            </a:r>
            <a:r>
              <a:rPr lang="de-DE" sz="2400" dirty="0">
                <a:solidFill>
                  <a:srgbClr val="182F7A"/>
                </a:solidFill>
                <a:latin typeface="Arial" charset="0"/>
              </a:rPr>
              <a:t>strategischer Konzepte </a:t>
            </a:r>
            <a:r>
              <a:rPr lang="de-DE" sz="2400" dirty="0" smtClean="0">
                <a:solidFill>
                  <a:srgbClr val="182F7A"/>
                </a:solidFill>
                <a:latin typeface="Arial" charset="0"/>
              </a:rPr>
              <a:t>von gesellschaftlicher Unternehmensverantwortung</a:t>
            </a:r>
            <a:endParaRPr lang="de-DE" sz="2400" dirty="0">
              <a:solidFill>
                <a:srgbClr val="182F7A"/>
              </a:solidFill>
              <a:latin typeface="Arial" charset="0"/>
            </a:endParaRPr>
          </a:p>
        </p:txBody>
      </p:sp>
      <p:sp>
        <p:nvSpPr>
          <p:cNvPr id="582666" name="Rectangle 10"/>
          <p:cNvSpPr>
            <a:spLocks noChangeArrowheads="1"/>
          </p:cNvSpPr>
          <p:nvPr/>
        </p:nvSpPr>
        <p:spPr bwMode="auto">
          <a:xfrm>
            <a:off x="650319" y="1795184"/>
            <a:ext cx="11377811" cy="6064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000" tIns="65000" rIns="130000" bIns="65000"/>
          <a:lstStyle/>
          <a:p>
            <a:pPr marL="668057" indent="-668057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endParaRPr lang="de-DE" sz="1100" dirty="0"/>
          </a:p>
          <a:p>
            <a:pPr marL="668057" indent="-668057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2600" b="0" dirty="0" smtClean="0">
                <a:solidFill>
                  <a:srgbClr val="000000"/>
                </a:solidFill>
                <a:latin typeface="Garamond" pitchFamily="18" charset="0"/>
              </a:rPr>
              <a:t>Brücke von „Gemeinverstrickung“ zur „Gemeinhaftung“ (als beiden Pfeilern der Solidarität nach Oswald von Nell-</a:t>
            </a:r>
            <a:r>
              <a:rPr lang="de-DE" sz="2600" b="0" dirty="0" err="1" smtClean="0">
                <a:solidFill>
                  <a:srgbClr val="000000"/>
                </a:solidFill>
                <a:latin typeface="Garamond" pitchFamily="18" charset="0"/>
              </a:rPr>
              <a:t>Breuning</a:t>
            </a:r>
            <a:r>
              <a:rPr lang="de-DE" sz="2600" b="0" dirty="0" smtClean="0">
                <a:solidFill>
                  <a:srgbClr val="000000"/>
                </a:solidFill>
                <a:latin typeface="Garamond" pitchFamily="18" charset="0"/>
              </a:rPr>
              <a:t>)</a:t>
            </a:r>
          </a:p>
          <a:p>
            <a:pPr marL="668057" indent="-668057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2600" b="0" dirty="0" smtClean="0">
                <a:solidFill>
                  <a:srgbClr val="000000"/>
                </a:solidFill>
                <a:latin typeface="Garamond" pitchFamily="18" charset="0"/>
              </a:rPr>
              <a:t>Retrospektive wie prospektive Komponenten der Verantwortung</a:t>
            </a:r>
          </a:p>
          <a:p>
            <a:pPr marL="668057" indent="-668057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2600" b="0" dirty="0" smtClean="0">
                <a:solidFill>
                  <a:srgbClr val="000000"/>
                </a:solidFill>
                <a:latin typeface="Garamond" pitchFamily="18" charset="0"/>
              </a:rPr>
              <a:t>Moralisch richtiges Handeln und (kluges) Erreichen moralisch erwünschter Ziele </a:t>
            </a:r>
          </a:p>
          <a:p>
            <a:pPr marL="668057" indent="-668057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2600" b="0" dirty="0" smtClean="0">
                <a:solidFill>
                  <a:srgbClr val="000000"/>
                </a:solidFill>
                <a:latin typeface="Garamond" pitchFamily="18" charset="0"/>
              </a:rPr>
              <a:t>In komplexen sozialen Prozessen lassen sich bestimmte Ergebnisse nicht auf einzelne Handlungen zurückführen</a:t>
            </a:r>
          </a:p>
          <a:p>
            <a:pPr marL="668057" indent="-668057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2600" b="0" dirty="0" smtClean="0">
                <a:solidFill>
                  <a:srgbClr val="000000"/>
                </a:solidFill>
                <a:latin typeface="Garamond" pitchFamily="18" charset="0"/>
              </a:rPr>
              <a:t>Verantwortung nicht nur nach kausaler Verursachung und Haftung, sondern auch nach Fähigkeiten zuteilen</a:t>
            </a:r>
          </a:p>
          <a:p>
            <a:pPr marL="668057" indent="-668057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2600" b="0" dirty="0" smtClean="0">
                <a:solidFill>
                  <a:srgbClr val="000000"/>
                </a:solidFill>
                <a:latin typeface="Garamond" pitchFamily="18" charset="0"/>
              </a:rPr>
              <a:t>Im Hinblick auf Schutz und Bereitstellung von Gemeingütern Bedarf an „treuhänderischer Bewirtschaftung“</a:t>
            </a:r>
          </a:p>
          <a:p>
            <a:pPr marL="668057" indent="-668057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2600" b="0" dirty="0" smtClean="0">
                <a:solidFill>
                  <a:srgbClr val="000000"/>
                </a:solidFill>
                <a:latin typeface="Garamond" pitchFamily="18" charset="0"/>
              </a:rPr>
              <a:t>Eng verbunden damit ist Frage nach Eigentumsrechten von Gemeingütern</a:t>
            </a:r>
            <a:endParaRPr lang="de-DE" sz="2600" b="0" dirty="0">
              <a:solidFill>
                <a:srgbClr val="00000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3"/>
          <p:cNvSpPr>
            <a:spLocks noChangeArrowheads="1"/>
          </p:cNvSpPr>
          <p:nvPr/>
        </p:nvSpPr>
        <p:spPr bwMode="auto">
          <a:xfrm>
            <a:off x="-203317" y="4814634"/>
            <a:ext cx="12782412" cy="431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00" tIns="65000" rIns="130000" bIns="65000">
            <a:spAutoFit/>
          </a:bodyPr>
          <a:lstStyle/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 smtClean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</a:pPr>
            <a:endParaRPr lang="de-DE" sz="3400" b="0" dirty="0" smtClean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 smtClean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 smtClean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 smtClean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 smtClean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</a:pPr>
            <a:endParaRPr lang="de-DE" sz="3400" b="0" dirty="0">
              <a:latin typeface="Garamond" pitchFamily="18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38024" y="1248208"/>
            <a:ext cx="12316132" cy="1072962"/>
          </a:xfrm>
        </p:spPr>
        <p:txBody>
          <a:bodyPr/>
          <a:lstStyle/>
          <a:p>
            <a:pPr marL="650001" indent="-650001">
              <a:spcBef>
                <a:spcPct val="20000"/>
              </a:spcBef>
              <a:buNone/>
            </a:pPr>
            <a:r>
              <a:rPr lang="de-DE" sz="2800" dirty="0" smtClean="0">
                <a:cs typeface="Arial" pitchFamily="34" charset="0"/>
              </a:rPr>
              <a:t>Dimensionen der Verantwortung </a:t>
            </a:r>
          </a:p>
          <a:p>
            <a:pPr marL="650001" lvl="1" indent="-650001">
              <a:spcBef>
                <a:spcPct val="20000"/>
              </a:spcBef>
            </a:pPr>
            <a:r>
              <a:rPr lang="de-DE" sz="2800" dirty="0" smtClean="0">
                <a:cs typeface="Arial" pitchFamily="34" charset="0"/>
              </a:rPr>
              <a:t>Subjekt, Objekt und Instanz der Verantwortung </a:t>
            </a:r>
          </a:p>
          <a:p>
            <a:pPr marL="650001" indent="-650001">
              <a:spcBef>
                <a:spcPct val="20000"/>
              </a:spcBef>
              <a:buNone/>
            </a:pPr>
            <a:endParaRPr lang="de-DE" sz="3200" dirty="0" smtClean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250825" y="304205"/>
            <a:ext cx="12752388" cy="627062"/>
          </a:xfrm>
        </p:spPr>
        <p:txBody>
          <a:bodyPr/>
          <a:lstStyle/>
          <a:p>
            <a:pPr marL="758335" indent="-758335" algn="ctr"/>
            <a:r>
              <a:rPr lang="de-DE" sz="3200" u="none" kern="1200" dirty="0" smtClean="0">
                <a:solidFill>
                  <a:srgbClr val="182F7A"/>
                </a:solidFill>
                <a:latin typeface="Arial" charset="0"/>
                <a:cs typeface="+mn-cs"/>
              </a:rPr>
              <a:t>Dimensionen, Grade und Modalitäten der Verantwortung</a:t>
            </a:r>
            <a:endParaRPr lang="de-DE" sz="3200" u="none" kern="1200" dirty="0">
              <a:solidFill>
                <a:srgbClr val="182F7A"/>
              </a:solidFill>
              <a:latin typeface="Arial" charset="0"/>
              <a:cs typeface="+mn-cs"/>
            </a:endParaRPr>
          </a:p>
        </p:txBody>
      </p:sp>
      <p:sp>
        <p:nvSpPr>
          <p:cNvPr id="7" name="Inhaltsplatzhalter 5"/>
          <p:cNvSpPr txBox="1">
            <a:spLocks/>
          </p:cNvSpPr>
          <p:nvPr/>
        </p:nvSpPr>
        <p:spPr bwMode="auto">
          <a:xfrm>
            <a:off x="314576" y="2725314"/>
            <a:ext cx="12316132" cy="179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650001" marR="0" lvl="0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Verpflichtungsgrade</a:t>
            </a:r>
            <a:r>
              <a:rPr kumimoji="0" lang="de-DE" sz="2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 </a:t>
            </a: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der Verantwortung 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Apodiktische Verantwortung 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de-DE" sz="2800" b="0" kern="0" dirty="0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Assertorische Verantwortung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de-DE" sz="2800" b="0" kern="0" dirty="0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Problematische Verantwortung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de-DE" sz="3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ＭＳ Ｐゴシック"/>
            </a:endParaRPr>
          </a:p>
          <a:p>
            <a:pPr marL="650001" marR="0" lvl="0" indent="-650001" algn="l" defTabSz="13001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3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9" name="Inhaltsplatzhalter 5"/>
          <p:cNvSpPr txBox="1">
            <a:spLocks/>
          </p:cNvSpPr>
          <p:nvPr/>
        </p:nvSpPr>
        <p:spPr bwMode="auto">
          <a:xfrm>
            <a:off x="314577" y="4999594"/>
            <a:ext cx="12316132" cy="224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650001" marR="0" lvl="0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Modalitäten der Verantwortung 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Rollenverantwortung 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de-DE" sz="2800" b="0" kern="0" dirty="0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Kausalverantwortung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de-DE" sz="2800" b="0" kern="0" dirty="0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Haftungsverantwortung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de-DE" sz="2800" b="0" kern="0" dirty="0" err="1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Fähigkeitenverantwortung</a:t>
            </a:r>
            <a:endParaRPr lang="de-DE" sz="2800" b="0" kern="0" dirty="0" smtClean="0">
              <a:solidFill>
                <a:srgbClr val="000000"/>
              </a:solidFill>
              <a:latin typeface="Garamond" pitchFamily="18" charset="0"/>
              <a:cs typeface="Arial" pitchFamily="34" charset="0"/>
            </a:endParaRP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de-DE" sz="2800" b="0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de-DE" sz="3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ＭＳ Ｐゴシック"/>
            </a:endParaRPr>
          </a:p>
          <a:p>
            <a:pPr marL="650001" marR="0" lvl="0" indent="-650001" algn="l" defTabSz="13001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3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11" name="Inhaltsplatzhalter 5"/>
          <p:cNvSpPr txBox="1">
            <a:spLocks/>
          </p:cNvSpPr>
          <p:nvPr/>
        </p:nvSpPr>
        <p:spPr bwMode="auto">
          <a:xfrm>
            <a:off x="291132" y="7602117"/>
            <a:ext cx="12316132" cy="153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650001" marR="0" lvl="0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de-DE" sz="2800" kern="0" dirty="0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B</a:t>
            </a:r>
            <a:r>
              <a:rPr kumimoji="0" lang="de-DE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ipolare</a:t>
            </a: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 Struktur der Verantwortung 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Retrospektive Verantwortung 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de-DE" sz="2800" b="0" kern="0" dirty="0" err="1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Proespektive</a:t>
            </a:r>
            <a:r>
              <a:rPr lang="de-DE" sz="2800" b="0" kern="0" dirty="0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 Verantwortung</a:t>
            </a:r>
            <a:endParaRPr kumimoji="0" lang="de-DE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cs typeface="Arial" pitchFamily="34" charset="0"/>
            </a:endParaRPr>
          </a:p>
          <a:p>
            <a:pPr marL="650001" marR="0" lvl="0" indent="-650001" algn="l" defTabSz="13001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3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ＭＳ Ｐゴシック" charset="0"/>
            </a:endParaRPr>
          </a:p>
        </p:txBody>
      </p:sp>
      <p:pic>
        <p:nvPicPr>
          <p:cNvPr id="12" name="Picture 5" descr="C:\Users\Johannes\Desktop\Hochschul-Gel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003213" cy="974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738554" y="3481388"/>
            <a:ext cx="11969261" cy="2321535"/>
          </a:xfrm>
        </p:spPr>
        <p:txBody>
          <a:bodyPr tIns="108000"/>
          <a:lstStyle/>
          <a:p>
            <a:pPr eaLnBrk="1" hangingPunct="1">
              <a:lnSpc>
                <a:spcPct val="150000"/>
              </a:lnSpc>
              <a:tabLst>
                <a:tab pos="3232150" algn="l"/>
              </a:tabLst>
            </a:pPr>
            <a:r>
              <a:rPr lang="de-DE" sz="4400" u="none" dirty="0" smtClean="0">
                <a:solidFill>
                  <a:schemeClr val="bg1"/>
                </a:solidFill>
                <a:latin typeface="Arial" pitchFamily="34" charset="0"/>
              </a:rPr>
              <a:t>5 </a:t>
            </a:r>
            <a:r>
              <a:rPr lang="de-DE" sz="4400" u="none" dirty="0" smtClean="0">
                <a:solidFill>
                  <a:schemeClr val="bg1"/>
                </a:solidFill>
                <a:latin typeface="Arial" pitchFamily="34" charset="0"/>
              </a:rPr>
              <a:t>Ordnungspolitische </a:t>
            </a:r>
            <a:r>
              <a:rPr lang="de-DE" sz="4400" u="none" dirty="0" smtClean="0">
                <a:solidFill>
                  <a:schemeClr val="bg1"/>
                </a:solidFill>
                <a:latin typeface="Arial" pitchFamily="34" charset="0"/>
              </a:rPr>
              <a:t>Rahmenbedingungen zur Gestaltung der </a:t>
            </a:r>
            <a:r>
              <a:rPr lang="de-DE" sz="4400" u="none" dirty="0" smtClean="0">
                <a:solidFill>
                  <a:schemeClr val="bg1"/>
                </a:solidFill>
                <a:latin typeface="Arial" pitchFamily="34" charset="0"/>
              </a:rPr>
              <a:t>TNU-Aktivitäten</a:t>
            </a:r>
            <a:r>
              <a:rPr lang="de-DE" sz="4400" u="none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endParaRPr lang="de-DE" sz="4400" u="none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85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31807" y="2417352"/>
            <a:ext cx="12316132" cy="6857095"/>
          </a:xfrm>
        </p:spPr>
        <p:txBody>
          <a:bodyPr/>
          <a:lstStyle/>
          <a:p>
            <a:pPr>
              <a:spcBef>
                <a:spcPts val="1706"/>
              </a:spcBef>
            </a:pPr>
            <a:endParaRPr lang="de-DE" sz="3400" b="0" dirty="0"/>
          </a:p>
          <a:p>
            <a:pPr>
              <a:spcBef>
                <a:spcPts val="1706"/>
              </a:spcBef>
            </a:pPr>
            <a:r>
              <a:rPr lang="de-DE" sz="3400" b="0" dirty="0"/>
              <a:t>Primäre menschenrechtliche Verantwortung einzelner Nationalstaaten („</a:t>
            </a:r>
            <a:r>
              <a:rPr lang="de-DE" sz="3400" b="0" dirty="0" err="1"/>
              <a:t>state</a:t>
            </a:r>
            <a:r>
              <a:rPr lang="de-DE" sz="3400" b="0" dirty="0"/>
              <a:t> </a:t>
            </a:r>
            <a:r>
              <a:rPr lang="de-DE" sz="3400" b="0" dirty="0" err="1"/>
              <a:t>duty</a:t>
            </a:r>
            <a:r>
              <a:rPr lang="de-DE" sz="3400" b="0" dirty="0"/>
              <a:t> to </a:t>
            </a:r>
            <a:r>
              <a:rPr lang="de-DE" sz="3400" b="0" dirty="0" err="1"/>
              <a:t>protect</a:t>
            </a:r>
            <a:r>
              <a:rPr lang="de-DE" sz="3400" b="0" dirty="0"/>
              <a:t>“)</a:t>
            </a:r>
          </a:p>
          <a:p>
            <a:pPr>
              <a:spcBef>
                <a:spcPts val="1706"/>
              </a:spcBef>
            </a:pPr>
            <a:endParaRPr lang="de-DE" sz="3400" b="0" dirty="0"/>
          </a:p>
          <a:p>
            <a:pPr>
              <a:spcBef>
                <a:spcPts val="1706"/>
              </a:spcBef>
            </a:pPr>
            <a:r>
              <a:rPr lang="de-DE" sz="3400" b="0" dirty="0"/>
              <a:t>Staaten teilweise nicht fähig oder willig, diese menschenrechtliche Verantwortung zu übernehmen</a:t>
            </a:r>
          </a:p>
          <a:p>
            <a:pPr>
              <a:spcBef>
                <a:spcPts val="1706"/>
              </a:spcBef>
            </a:pPr>
            <a:endParaRPr lang="de-DE" sz="3400" b="0" dirty="0"/>
          </a:p>
          <a:p>
            <a:pPr>
              <a:spcBef>
                <a:spcPts val="1706"/>
              </a:spcBef>
            </a:pPr>
            <a:r>
              <a:rPr lang="de-DE" sz="3400" b="0" dirty="0"/>
              <a:t>Steuerungsmechanismen jenseits von Staaten notwendig, um bestehende „menschenrechtliche Verantwortungslücke“ schließen zu können.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1" y="645553"/>
            <a:ext cx="13003212" cy="573648"/>
          </a:xfrm>
        </p:spPr>
        <p:txBody>
          <a:bodyPr/>
          <a:lstStyle/>
          <a:p>
            <a:pPr>
              <a:tabLst>
                <a:tab pos="-999829" algn="l"/>
                <a:tab pos="-650001" algn="l"/>
                <a:tab pos="284376" algn="l"/>
                <a:tab pos="769620" algn="l"/>
                <a:tab pos="1300002" algn="l"/>
                <a:tab pos="1950004" algn="l"/>
                <a:tab pos="2600005" algn="l"/>
                <a:tab pos="3250006" algn="l"/>
                <a:tab pos="3900007" algn="l"/>
                <a:tab pos="4550009" algn="l"/>
                <a:tab pos="5200010" algn="l"/>
                <a:tab pos="5850011" algn="l"/>
                <a:tab pos="6500012" algn="l"/>
                <a:tab pos="7150014" algn="l"/>
                <a:tab pos="7800015" algn="l"/>
              </a:tabLst>
            </a:pPr>
            <a:r>
              <a:rPr lang="de-DE" sz="3400" spc="-142" dirty="0" smtClean="0"/>
              <a:t>5  </a:t>
            </a:r>
            <a:r>
              <a:rPr lang="de-DE" sz="3400" spc="-142" dirty="0"/>
              <a:t>Ordnungspol. </a:t>
            </a:r>
            <a:r>
              <a:rPr lang="de-DE" sz="3400" spc="-142" dirty="0"/>
              <a:t>Rahmenbedingungen zur Gestaltung der TNU-Aktivitäten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250824" y="1488235"/>
            <a:ext cx="12752388" cy="627062"/>
          </a:xfrm>
        </p:spPr>
        <p:txBody>
          <a:bodyPr/>
          <a:lstStyle/>
          <a:p>
            <a:pPr marL="0" indent="0"/>
            <a:r>
              <a:rPr lang="de-DE" sz="3400" dirty="0"/>
              <a:t>Gestuftes System von </a:t>
            </a:r>
            <a:r>
              <a:rPr lang="de-DE" sz="3400" dirty="0" smtClean="0"/>
              <a:t>Verantwortlichkeiten und </a:t>
            </a:r>
            <a:r>
              <a:rPr lang="de-DE" sz="3400" dirty="0" smtClean="0"/>
              <a:t>Steuerungsmechanismen</a:t>
            </a:r>
            <a:endParaRPr lang="de-DE" sz="3400" dirty="0"/>
          </a:p>
        </p:txBody>
      </p:sp>
    </p:spTree>
    <p:extLst>
      <p:ext uri="{BB962C8B-B14F-4D97-AF65-F5344CB8AC3E}">
        <p14:creationId xmlns="" xmlns:p14="http://schemas.microsoft.com/office/powerpoint/2010/main" val="221313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31807" y="2417352"/>
            <a:ext cx="12316132" cy="6857095"/>
          </a:xfrm>
        </p:spPr>
        <p:txBody>
          <a:bodyPr/>
          <a:lstStyle/>
          <a:p>
            <a:pPr>
              <a:spcBef>
                <a:spcPts val="1706"/>
              </a:spcBef>
            </a:pPr>
            <a:endParaRPr lang="de-DE" sz="3400" b="0" dirty="0"/>
          </a:p>
          <a:p>
            <a:pPr marL="0" indent="0">
              <a:spcBef>
                <a:spcPts val="1706"/>
              </a:spcBef>
              <a:buNone/>
              <a:tabLst>
                <a:tab pos="769620" algn="l"/>
              </a:tabLst>
            </a:pPr>
            <a:r>
              <a:rPr lang="de-DE" sz="3400" dirty="0" smtClean="0"/>
              <a:t>1)	Dynamische </a:t>
            </a:r>
            <a:r>
              <a:rPr lang="de-DE" sz="3400" dirty="0"/>
              <a:t>Rechtsentwicklungen im globalen Kontext: </a:t>
            </a:r>
          </a:p>
          <a:p>
            <a:pPr>
              <a:spcBef>
                <a:spcPts val="1706"/>
              </a:spcBef>
            </a:pPr>
            <a:r>
              <a:rPr lang="de-DE" sz="3400" b="0" dirty="0"/>
              <a:t>In bestimmten Ländern wie etwa den USA (Alien Tort Claim </a:t>
            </a:r>
            <a:r>
              <a:rPr lang="de-DE" sz="3400" b="0" dirty="0" err="1"/>
              <a:t>Act</a:t>
            </a:r>
            <a:r>
              <a:rPr lang="de-DE" sz="3400" b="0" dirty="0"/>
              <a:t>) ist es rechtlich möglich, ausländische Aktivitäten von TNU wegen Verbrechen gegen die Menschlichkeit (Folter, Freiheitsberaubung oder Sklaverei) anzuklagen</a:t>
            </a:r>
            <a:r>
              <a:rPr lang="de-DE" sz="3400" b="0" dirty="0" smtClean="0"/>
              <a:t>.</a:t>
            </a:r>
            <a:endParaRPr lang="de-DE" sz="3400" b="0" dirty="0"/>
          </a:p>
          <a:p>
            <a:pPr>
              <a:spcBef>
                <a:spcPts val="1706"/>
              </a:spcBef>
            </a:pPr>
            <a:r>
              <a:rPr lang="de-DE" sz="3400" b="0" dirty="0"/>
              <a:t>Völkerrechtlich verbindliche Abkommen zur Regelung der Aktivitäten von TNU: Entwurf der Normen der Vereinten Nationen für die Verantwortlichkeiten transnationaler Unternehmen und anderer Wirtschaftsunternehmen im Hinblick auf die Menschenrechte von 2003. 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1" y="645553"/>
            <a:ext cx="13003212" cy="573648"/>
          </a:xfrm>
        </p:spPr>
        <p:txBody>
          <a:bodyPr/>
          <a:lstStyle/>
          <a:p>
            <a:pPr>
              <a:tabLst>
                <a:tab pos="-999829" algn="l"/>
                <a:tab pos="-650001" algn="l"/>
                <a:tab pos="284376" algn="l"/>
                <a:tab pos="769620" algn="l"/>
                <a:tab pos="1300002" algn="l"/>
                <a:tab pos="1950004" algn="l"/>
                <a:tab pos="2600005" algn="l"/>
                <a:tab pos="3250006" algn="l"/>
                <a:tab pos="3900007" algn="l"/>
                <a:tab pos="4550009" algn="l"/>
                <a:tab pos="5200010" algn="l"/>
                <a:tab pos="5850011" algn="l"/>
                <a:tab pos="6500012" algn="l"/>
                <a:tab pos="7150014" algn="l"/>
                <a:tab pos="7800015" algn="l"/>
              </a:tabLst>
            </a:pPr>
            <a:r>
              <a:rPr lang="de-DE" sz="3400" spc="-142" dirty="0" smtClean="0"/>
              <a:t>5  </a:t>
            </a:r>
            <a:r>
              <a:rPr lang="de-DE" sz="3400" spc="-142" dirty="0"/>
              <a:t>Ordnungspol. </a:t>
            </a:r>
            <a:r>
              <a:rPr lang="de-DE" sz="3400" spc="-142" dirty="0"/>
              <a:t>Rahmenbedingungen zur Gestaltung der TNU-Aktivitäten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250824" y="1488235"/>
            <a:ext cx="12752388" cy="627062"/>
          </a:xfrm>
        </p:spPr>
        <p:txBody>
          <a:bodyPr/>
          <a:lstStyle/>
          <a:p>
            <a:pPr marL="0" indent="0"/>
            <a:r>
              <a:rPr lang="de-DE" sz="3400" dirty="0"/>
              <a:t>Gestuftes System von </a:t>
            </a:r>
            <a:r>
              <a:rPr lang="de-DE" sz="3400" dirty="0" smtClean="0"/>
              <a:t>Verantwortlichkeiten und </a:t>
            </a:r>
            <a:r>
              <a:rPr lang="de-DE" sz="3400" dirty="0" smtClean="0"/>
              <a:t>Steuerungsmechanismen</a:t>
            </a:r>
            <a:endParaRPr lang="de-DE" sz="3400" dirty="0"/>
          </a:p>
        </p:txBody>
      </p:sp>
    </p:spTree>
    <p:extLst>
      <p:ext uri="{BB962C8B-B14F-4D97-AF65-F5344CB8AC3E}">
        <p14:creationId xmlns="" xmlns:p14="http://schemas.microsoft.com/office/powerpoint/2010/main" val="409456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31807" y="2417352"/>
            <a:ext cx="12316132" cy="6857095"/>
          </a:xfrm>
        </p:spPr>
        <p:txBody>
          <a:bodyPr/>
          <a:lstStyle/>
          <a:p>
            <a:pPr>
              <a:spcBef>
                <a:spcPts val="1706"/>
              </a:spcBef>
            </a:pPr>
            <a:endParaRPr lang="de-DE" sz="3400" b="0" dirty="0"/>
          </a:p>
          <a:p>
            <a:pPr marL="0" indent="0">
              <a:spcBef>
                <a:spcPts val="1706"/>
              </a:spcBef>
              <a:buNone/>
              <a:tabLst>
                <a:tab pos="769620" algn="l"/>
              </a:tabLst>
            </a:pPr>
            <a:r>
              <a:rPr lang="de-DE" sz="3400" dirty="0"/>
              <a:t>2) </a:t>
            </a:r>
            <a:r>
              <a:rPr lang="de-DE" sz="3400" dirty="0" smtClean="0"/>
              <a:t>	Rechtlich </a:t>
            </a:r>
            <a:r>
              <a:rPr lang="de-DE" sz="3400" dirty="0"/>
              <a:t>unverbindliche Regeln (soft </a:t>
            </a:r>
            <a:r>
              <a:rPr lang="de-DE" sz="3400" dirty="0" err="1"/>
              <a:t>law</a:t>
            </a:r>
            <a:r>
              <a:rPr lang="de-DE" sz="3400" dirty="0"/>
              <a:t>)</a:t>
            </a:r>
          </a:p>
          <a:p>
            <a:pPr>
              <a:spcBef>
                <a:spcPts val="1706"/>
              </a:spcBef>
            </a:pPr>
            <a:endParaRPr lang="de-DE" sz="3400" b="0" dirty="0"/>
          </a:p>
          <a:p>
            <a:pPr>
              <a:spcBef>
                <a:spcPts val="1706"/>
              </a:spcBef>
            </a:pPr>
            <a:r>
              <a:rPr lang="de-DE" sz="3400" b="0" dirty="0" err="1"/>
              <a:t>Multistakeholder</a:t>
            </a:r>
            <a:r>
              <a:rPr lang="de-DE" sz="3400" b="0" dirty="0"/>
              <a:t>-Prozesse, gemeinsam getragen von TNU und Zivilgesellschaft, meist unter Beteiligung von Regierungsstellen </a:t>
            </a:r>
            <a:r>
              <a:rPr lang="de-DE" sz="3400" b="0" dirty="0" smtClean="0"/>
              <a:t>(</a:t>
            </a:r>
            <a:r>
              <a:rPr lang="de-DE" sz="3400" b="0" dirty="0"/>
              <a:t>z.B. „</a:t>
            </a:r>
            <a:r>
              <a:rPr lang="de-DE" sz="3400" b="0" dirty="0" err="1"/>
              <a:t>Extractive</a:t>
            </a:r>
            <a:r>
              <a:rPr lang="de-DE" sz="3400" b="0" dirty="0"/>
              <a:t> </a:t>
            </a:r>
            <a:r>
              <a:rPr lang="de-DE" sz="3400" b="0" dirty="0" err="1"/>
              <a:t>Industry</a:t>
            </a:r>
            <a:r>
              <a:rPr lang="de-DE" sz="3400" b="0" dirty="0"/>
              <a:t> </a:t>
            </a:r>
            <a:r>
              <a:rPr lang="de-DE" sz="3400" b="0" dirty="0" err="1"/>
              <a:t>Transparency</a:t>
            </a:r>
            <a:r>
              <a:rPr lang="de-DE" sz="3400" b="0" dirty="0"/>
              <a:t> Initiative“ www.eitransparency.org</a:t>
            </a:r>
            <a:r>
              <a:rPr lang="de-DE" sz="3400" b="0" dirty="0" smtClean="0"/>
              <a:t>)</a:t>
            </a:r>
            <a:endParaRPr lang="de-DE" sz="3400" b="0" dirty="0"/>
          </a:p>
          <a:p>
            <a:pPr>
              <a:spcBef>
                <a:spcPts val="1706"/>
              </a:spcBef>
            </a:pPr>
            <a:r>
              <a:rPr lang="de-DE" sz="3400" b="0" dirty="0"/>
              <a:t>Freiwillige Selbstverpflichtungen einzelner Unternehmen oder Branchenverbände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1" y="645553"/>
            <a:ext cx="13003212" cy="573648"/>
          </a:xfrm>
        </p:spPr>
        <p:txBody>
          <a:bodyPr/>
          <a:lstStyle/>
          <a:p>
            <a:pPr>
              <a:tabLst>
                <a:tab pos="-999829" algn="l"/>
                <a:tab pos="-650001" algn="l"/>
                <a:tab pos="284376" algn="l"/>
                <a:tab pos="769620" algn="l"/>
                <a:tab pos="1300002" algn="l"/>
                <a:tab pos="1950004" algn="l"/>
                <a:tab pos="2600005" algn="l"/>
                <a:tab pos="3250006" algn="l"/>
                <a:tab pos="3900007" algn="l"/>
                <a:tab pos="4550009" algn="l"/>
                <a:tab pos="5200010" algn="l"/>
                <a:tab pos="5850011" algn="l"/>
                <a:tab pos="6500012" algn="l"/>
                <a:tab pos="7150014" algn="l"/>
                <a:tab pos="7800015" algn="l"/>
              </a:tabLst>
            </a:pPr>
            <a:r>
              <a:rPr lang="de-DE" sz="3400" spc="-142" dirty="0" smtClean="0"/>
              <a:t>5 Ordnungspol</a:t>
            </a:r>
            <a:r>
              <a:rPr lang="de-DE" sz="3400" spc="-142" dirty="0"/>
              <a:t>. </a:t>
            </a:r>
            <a:r>
              <a:rPr lang="de-DE" sz="3400" spc="-142" dirty="0"/>
              <a:t>Rahmenbedingungen zur Gestaltung der TNU-Aktivitäten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250824" y="1488235"/>
            <a:ext cx="12752388" cy="627062"/>
          </a:xfrm>
        </p:spPr>
        <p:txBody>
          <a:bodyPr/>
          <a:lstStyle/>
          <a:p>
            <a:pPr marL="0" indent="0"/>
            <a:r>
              <a:rPr lang="de-DE" sz="3400" dirty="0"/>
              <a:t>Gestuftes System von </a:t>
            </a:r>
            <a:r>
              <a:rPr lang="de-DE" sz="3400" dirty="0" smtClean="0"/>
              <a:t>Verantwortlichkeiten und </a:t>
            </a:r>
            <a:r>
              <a:rPr lang="de-DE" sz="3400" dirty="0" smtClean="0"/>
              <a:t>Steuerungsmechanismen</a:t>
            </a:r>
          </a:p>
        </p:txBody>
      </p:sp>
    </p:spTree>
    <p:extLst>
      <p:ext uri="{BB962C8B-B14F-4D97-AF65-F5344CB8AC3E}">
        <p14:creationId xmlns="" xmlns:p14="http://schemas.microsoft.com/office/powerpoint/2010/main" val="214438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02854" y="1831198"/>
            <a:ext cx="12316132" cy="6857095"/>
          </a:xfrm>
        </p:spPr>
        <p:txBody>
          <a:bodyPr/>
          <a:lstStyle/>
          <a:p>
            <a:pPr marL="0" indent="0">
              <a:spcBef>
                <a:spcPts val="1706"/>
              </a:spcBef>
              <a:buNone/>
            </a:pPr>
            <a:r>
              <a:rPr lang="de-DE" sz="3400" dirty="0" smtClean="0"/>
              <a:t>Standards </a:t>
            </a:r>
            <a:endParaRPr lang="de-DE" sz="3400" dirty="0"/>
          </a:p>
          <a:p>
            <a:pPr>
              <a:spcBef>
                <a:spcPts val="0"/>
              </a:spcBef>
            </a:pPr>
            <a:r>
              <a:rPr lang="de-DE" sz="3400" b="0" dirty="0"/>
              <a:t>Freiwilligkeit des EITI Prozesses (freiwilliger Beitritt der Rohstoffländer), </a:t>
            </a:r>
          </a:p>
          <a:p>
            <a:pPr>
              <a:spcBef>
                <a:spcPts val="0"/>
              </a:spcBef>
            </a:pPr>
            <a:r>
              <a:rPr lang="de-DE" sz="3400" b="0" dirty="0"/>
              <a:t>Beteiligung der Zivilgesellschaft und der Unternehmen an der Umsetzung gemeinsamer Standards,</a:t>
            </a:r>
          </a:p>
          <a:p>
            <a:pPr>
              <a:spcBef>
                <a:spcPts val="0"/>
              </a:spcBef>
            </a:pPr>
            <a:r>
              <a:rPr lang="de-DE" sz="3400" b="0" dirty="0"/>
              <a:t>Schaffung gesetzlicher Grundlagen zur Offenlegung der Zahlungen von im Rohstoffsektor tätigen Unternehmen,</a:t>
            </a:r>
          </a:p>
          <a:p>
            <a:pPr>
              <a:spcBef>
                <a:spcPts val="0"/>
              </a:spcBef>
            </a:pPr>
            <a:r>
              <a:rPr lang="de-DE" sz="3400" b="0" dirty="0"/>
              <a:t>Einführung gesetzlicher Grundlagen zur Sicherstellung gleicher Wettbewerbsvoraussetzungen,</a:t>
            </a:r>
          </a:p>
          <a:p>
            <a:pPr>
              <a:spcBef>
                <a:spcPts val="0"/>
              </a:spcBef>
            </a:pPr>
            <a:r>
              <a:rPr lang="de-DE" sz="3400" b="0" dirty="0"/>
              <a:t>Offenlegung der Einnahmen der Rohstoff fördernden Länder,</a:t>
            </a:r>
          </a:p>
          <a:p>
            <a:pPr>
              <a:spcBef>
                <a:spcPts val="0"/>
              </a:spcBef>
            </a:pPr>
            <a:r>
              <a:rPr lang="de-DE" sz="3400" b="0" dirty="0"/>
              <a:t>Überprüfung der Zahlen durch ein unabhängiges </a:t>
            </a:r>
            <a:r>
              <a:rPr lang="de-DE" sz="3400" b="0" dirty="0" err="1"/>
              <a:t>Auditierungsunternehmen</a:t>
            </a:r>
            <a:r>
              <a:rPr lang="de-DE" sz="3400" b="0" dirty="0"/>
              <a:t> und</a:t>
            </a:r>
          </a:p>
          <a:p>
            <a:pPr>
              <a:spcBef>
                <a:spcPts val="0"/>
              </a:spcBef>
            </a:pPr>
            <a:r>
              <a:rPr lang="de-DE" sz="3400" b="0" dirty="0"/>
              <a:t>Veröffentlichung regelmäßiger Berichte.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250825" y="783376"/>
            <a:ext cx="12752388" cy="627062"/>
          </a:xfrm>
        </p:spPr>
        <p:txBody>
          <a:bodyPr/>
          <a:lstStyle/>
          <a:p>
            <a:pPr marL="0" indent="0"/>
            <a:r>
              <a:rPr lang="de-DE" sz="3400" dirty="0" err="1"/>
              <a:t>Extractive</a:t>
            </a:r>
            <a:r>
              <a:rPr lang="de-DE" sz="3400" dirty="0"/>
              <a:t> Industries </a:t>
            </a:r>
            <a:r>
              <a:rPr lang="de-DE" sz="3400" dirty="0" err="1"/>
              <a:t>Transparency</a:t>
            </a:r>
            <a:r>
              <a:rPr lang="de-DE" sz="3400" dirty="0"/>
              <a:t> Initiative (EITI)</a:t>
            </a:r>
          </a:p>
        </p:txBody>
      </p:sp>
    </p:spTree>
    <p:extLst>
      <p:ext uri="{BB962C8B-B14F-4D97-AF65-F5344CB8AC3E}">
        <p14:creationId xmlns="" xmlns:p14="http://schemas.microsoft.com/office/powerpoint/2010/main" val="401442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30"/>
          <p:cNvSpPr txBox="1">
            <a:spLocks noChangeArrowheads="1"/>
          </p:cNvSpPr>
          <p:nvPr/>
        </p:nvSpPr>
        <p:spPr bwMode="auto">
          <a:xfrm>
            <a:off x="379261" y="5381295"/>
            <a:ext cx="2030652" cy="562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00" tIns="65000" rIns="130000" bIns="65000">
            <a:spAutoFit/>
          </a:bodyPr>
          <a:lstStyle/>
          <a:p>
            <a:r>
              <a:rPr lang="de-DE" sz="2800" dirty="0">
                <a:solidFill>
                  <a:srgbClr val="182F7A"/>
                </a:solidFill>
                <a:latin typeface="Arial" charset="0"/>
              </a:rPr>
              <a:t>Exklusion</a:t>
            </a:r>
            <a:r>
              <a:rPr lang="de-DE" sz="2000" dirty="0">
                <a:solidFill>
                  <a:srgbClr val="000000"/>
                </a:solidFill>
                <a:latin typeface="Arial" pitchFamily="34" charset="0"/>
                <a:ea typeface="ヒラギノ角ゴ Pro W3" pitchFamily="-16" charset="-128"/>
                <a:cs typeface="Arial" pitchFamily="34" charset="0"/>
              </a:rPr>
              <a:t> </a:t>
            </a:r>
          </a:p>
        </p:txBody>
      </p:sp>
      <p:sp>
        <p:nvSpPr>
          <p:cNvPr id="115715" name="Text Box 31"/>
          <p:cNvSpPr txBox="1">
            <a:spLocks noChangeArrowheads="1"/>
          </p:cNvSpPr>
          <p:nvPr/>
        </p:nvSpPr>
        <p:spPr bwMode="auto">
          <a:xfrm>
            <a:off x="5487988" y="2378149"/>
            <a:ext cx="4747527" cy="562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000" tIns="65000" rIns="130000" bIns="65000">
            <a:spAutoFit/>
          </a:bodyPr>
          <a:lstStyle/>
          <a:p>
            <a:pPr algn="ctr"/>
            <a:r>
              <a:rPr lang="de-DE" sz="2800" dirty="0">
                <a:solidFill>
                  <a:srgbClr val="182F7A"/>
                </a:solidFill>
                <a:latin typeface="Arial" charset="0"/>
              </a:rPr>
              <a:t>Rivalität</a:t>
            </a:r>
          </a:p>
        </p:txBody>
      </p:sp>
      <p:sp>
        <p:nvSpPr>
          <p:cNvPr id="115716" name="AutoShape 23"/>
          <p:cNvSpPr>
            <a:spLocks noChangeArrowheads="1"/>
          </p:cNvSpPr>
          <p:nvPr/>
        </p:nvSpPr>
        <p:spPr bwMode="auto">
          <a:xfrm>
            <a:off x="8086373" y="4050074"/>
            <a:ext cx="3648124" cy="1601979"/>
          </a:xfrm>
          <a:prstGeom prst="roundRect">
            <a:avLst>
              <a:gd name="adj" fmla="val 16667"/>
            </a:avLst>
          </a:prstGeom>
          <a:solidFill>
            <a:srgbClr val="FF9900">
              <a:alpha val="7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lIns="130000" tIns="65000" rIns="130000" bIns="65000" anchor="ctr"/>
          <a:lstStyle/>
          <a:p>
            <a:pPr algn="ctr"/>
            <a:r>
              <a:rPr lang="de-DE" sz="2800" dirty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Club Güter</a:t>
            </a:r>
            <a:endParaRPr lang="en-US" sz="2800" dirty="0">
              <a:solidFill>
                <a:srgbClr val="000000"/>
              </a:solidFill>
              <a:latin typeface="Garamond" pitchFamily="18" charset="0"/>
              <a:cs typeface="Arial" pitchFamily="34" charset="0"/>
            </a:endParaRPr>
          </a:p>
        </p:txBody>
      </p:sp>
      <p:sp>
        <p:nvSpPr>
          <p:cNvPr id="115717" name="AutoShape 24"/>
          <p:cNvSpPr>
            <a:spLocks noChangeArrowheads="1"/>
          </p:cNvSpPr>
          <p:nvPr/>
        </p:nvSpPr>
        <p:spPr bwMode="auto">
          <a:xfrm>
            <a:off x="4221529" y="4099713"/>
            <a:ext cx="3648124" cy="1574903"/>
          </a:xfrm>
          <a:prstGeom prst="roundRect">
            <a:avLst>
              <a:gd name="adj" fmla="val 16667"/>
            </a:avLst>
          </a:prstGeom>
          <a:solidFill>
            <a:srgbClr val="182F7A"/>
          </a:solidFill>
          <a:ln w="9525">
            <a:noFill/>
            <a:round/>
            <a:headEnd/>
            <a:tailEnd/>
          </a:ln>
          <a:effectLst/>
        </p:spPr>
        <p:txBody>
          <a:bodyPr wrap="none" lIns="130000" tIns="65000" rIns="130000" bIns="65000" anchor="ctr"/>
          <a:lstStyle/>
          <a:p>
            <a:pPr algn="ctr"/>
            <a:r>
              <a:rPr lang="de-DE" sz="2800" dirty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>Private Güter</a:t>
            </a:r>
            <a:endParaRPr lang="en-US" sz="2800" dirty="0">
              <a:solidFill>
                <a:schemeClr val="bg1"/>
              </a:solidFill>
              <a:latin typeface="Garamond" pitchFamily="18" charset="0"/>
              <a:cs typeface="Arial" pitchFamily="34" charset="0"/>
            </a:endParaRPr>
          </a:p>
        </p:txBody>
      </p:sp>
      <p:sp>
        <p:nvSpPr>
          <p:cNvPr id="115718" name="AutoShape 25"/>
          <p:cNvSpPr>
            <a:spLocks noChangeArrowheads="1"/>
          </p:cNvSpPr>
          <p:nvPr/>
        </p:nvSpPr>
        <p:spPr bwMode="auto">
          <a:xfrm>
            <a:off x="4232031" y="6071725"/>
            <a:ext cx="3622431" cy="1615516"/>
          </a:xfrm>
          <a:prstGeom prst="roundRect">
            <a:avLst>
              <a:gd name="adj" fmla="val 16667"/>
            </a:avLst>
          </a:prstGeom>
          <a:solidFill>
            <a:srgbClr val="182F7A">
              <a:alpha val="7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lIns="130000" tIns="65000" rIns="130000" bIns="65000" anchor="ctr"/>
          <a:lstStyle/>
          <a:p>
            <a:pPr algn="ctr"/>
            <a:r>
              <a:rPr lang="de-DE" sz="2800" dirty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>Common-Pool</a:t>
            </a:r>
          </a:p>
          <a:p>
            <a:pPr algn="ctr"/>
            <a:r>
              <a:rPr lang="de-DE" sz="2800" dirty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>Ressourcen</a:t>
            </a:r>
          </a:p>
          <a:p>
            <a:pPr algn="ctr"/>
            <a:r>
              <a:rPr lang="de-DE" sz="2000" b="0" dirty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>(Erschöpfung, Überfüllung) </a:t>
            </a:r>
          </a:p>
        </p:txBody>
      </p:sp>
      <p:sp>
        <p:nvSpPr>
          <p:cNvPr id="115719" name="AutoShape 26"/>
          <p:cNvSpPr>
            <a:spLocks noChangeArrowheads="1"/>
          </p:cNvSpPr>
          <p:nvPr/>
        </p:nvSpPr>
        <p:spPr bwMode="auto">
          <a:xfrm>
            <a:off x="8140553" y="6094289"/>
            <a:ext cx="3648124" cy="1601979"/>
          </a:xfrm>
          <a:prstGeom prst="roundRect">
            <a:avLst>
              <a:gd name="adj" fmla="val 16667"/>
            </a:avLst>
          </a:prstGeom>
          <a:solidFill>
            <a:srgbClr val="FFCC00">
              <a:alpha val="79608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lIns="130000" tIns="65000" rIns="130000" bIns="65000" anchor="ctr"/>
          <a:lstStyle/>
          <a:p>
            <a:pPr algn="ctr"/>
            <a:r>
              <a:rPr lang="de-DE" sz="2800" dirty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Öffentliche Güter</a:t>
            </a:r>
            <a:endParaRPr lang="en-US" sz="2800" dirty="0">
              <a:solidFill>
                <a:srgbClr val="000000"/>
              </a:solidFill>
              <a:latin typeface="Garamond" pitchFamily="18" charset="0"/>
              <a:cs typeface="Arial" pitchFamily="34" charset="0"/>
            </a:endParaRPr>
          </a:p>
        </p:txBody>
      </p:sp>
      <p:sp>
        <p:nvSpPr>
          <p:cNvPr id="115720" name="Text Box 31"/>
          <p:cNvSpPr txBox="1">
            <a:spLocks noChangeArrowheads="1"/>
          </p:cNvSpPr>
          <p:nvPr/>
        </p:nvSpPr>
        <p:spPr bwMode="auto">
          <a:xfrm>
            <a:off x="5641414" y="3267135"/>
            <a:ext cx="905343" cy="43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00" tIns="65000" rIns="130000" bIns="65000">
            <a:spAutoFit/>
          </a:bodyPr>
          <a:lstStyle/>
          <a:p>
            <a:pPr algn="r"/>
            <a:r>
              <a:rPr lang="de-DE" sz="2000" dirty="0">
                <a:solidFill>
                  <a:srgbClr val="000000"/>
                </a:solidFill>
                <a:latin typeface="Arial" pitchFamily="34" charset="0"/>
                <a:ea typeface="ヒラギノ角ゴ Pro W3" pitchFamily="-16" charset="-128"/>
                <a:cs typeface="Arial" pitchFamily="34" charset="0"/>
              </a:rPr>
              <a:t>Hoch</a:t>
            </a:r>
            <a:endParaRPr lang="en-US" sz="2000" dirty="0">
              <a:solidFill>
                <a:srgbClr val="000000"/>
              </a:solidFill>
              <a:latin typeface="Arial" pitchFamily="34" charset="0"/>
              <a:ea typeface="ヒラギノ角ゴ Pro W3" pitchFamily="-16" charset="-128"/>
              <a:cs typeface="Arial" pitchFamily="34" charset="0"/>
            </a:endParaRPr>
          </a:p>
        </p:txBody>
      </p:sp>
      <p:sp>
        <p:nvSpPr>
          <p:cNvPr id="115721" name="Text Box 31"/>
          <p:cNvSpPr txBox="1">
            <a:spLocks noChangeArrowheads="1"/>
          </p:cNvSpPr>
          <p:nvPr/>
        </p:nvSpPr>
        <p:spPr bwMode="auto">
          <a:xfrm>
            <a:off x="9012968" y="3303236"/>
            <a:ext cx="1145793" cy="43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00" tIns="65000" rIns="130000" bIns="65000">
            <a:spAutoFit/>
          </a:bodyPr>
          <a:lstStyle/>
          <a:p>
            <a:pPr algn="r"/>
            <a:r>
              <a:rPr lang="de-DE" sz="2000" dirty="0">
                <a:solidFill>
                  <a:srgbClr val="000000"/>
                </a:solidFill>
                <a:latin typeface="Arial" pitchFamily="34" charset="0"/>
                <a:ea typeface="ヒラギノ角ゴ Pro W3" pitchFamily="-16" charset="-128"/>
                <a:cs typeface="Arial" pitchFamily="34" charset="0"/>
              </a:rPr>
              <a:t>Niedrig</a:t>
            </a:r>
            <a:endParaRPr lang="en-US" sz="2000" dirty="0">
              <a:solidFill>
                <a:srgbClr val="000000"/>
              </a:solidFill>
              <a:latin typeface="Arial" pitchFamily="34" charset="0"/>
              <a:ea typeface="ヒラギノ角ゴ Pro W3" pitchFamily="-16" charset="-128"/>
              <a:cs typeface="Arial" pitchFamily="34" charset="0"/>
            </a:endParaRPr>
          </a:p>
        </p:txBody>
      </p:sp>
      <p:sp>
        <p:nvSpPr>
          <p:cNvPr id="115722" name="Text Box 31"/>
          <p:cNvSpPr txBox="1">
            <a:spLocks noChangeArrowheads="1"/>
          </p:cNvSpPr>
          <p:nvPr/>
        </p:nvSpPr>
        <p:spPr bwMode="auto">
          <a:xfrm>
            <a:off x="2978227" y="4508104"/>
            <a:ext cx="1017553" cy="43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00" tIns="65000" rIns="130000" bIns="65000">
            <a:spAutoFit/>
          </a:bodyPr>
          <a:lstStyle/>
          <a:p>
            <a:pPr algn="r"/>
            <a:r>
              <a:rPr lang="de-DE" sz="2000" dirty="0">
                <a:solidFill>
                  <a:srgbClr val="000000"/>
                </a:solidFill>
                <a:latin typeface="Arial" pitchFamily="34" charset="0"/>
                <a:ea typeface="ヒラギノ角ゴ Pro W3" pitchFamily="-16" charset="-128"/>
                <a:cs typeface="Arial" pitchFamily="34" charset="0"/>
              </a:rPr>
              <a:t>Leicht</a:t>
            </a:r>
            <a:endParaRPr lang="en-US" sz="2000" dirty="0">
              <a:solidFill>
                <a:srgbClr val="000000"/>
              </a:solidFill>
              <a:latin typeface="Arial" pitchFamily="34" charset="0"/>
              <a:ea typeface="ヒラギノ角ゴ Pro W3" pitchFamily="-16" charset="-128"/>
              <a:cs typeface="Arial" pitchFamily="34" charset="0"/>
            </a:endParaRPr>
          </a:p>
        </p:txBody>
      </p:sp>
      <p:sp>
        <p:nvSpPr>
          <p:cNvPr id="115723" name="Text Box 31"/>
          <p:cNvSpPr txBox="1">
            <a:spLocks noChangeArrowheads="1"/>
          </p:cNvSpPr>
          <p:nvPr/>
        </p:nvSpPr>
        <p:spPr bwMode="auto">
          <a:xfrm>
            <a:off x="2816617" y="6480117"/>
            <a:ext cx="1174647" cy="43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00" tIns="65000" rIns="130000" bIns="65000">
            <a:spAutoFit/>
          </a:bodyPr>
          <a:lstStyle/>
          <a:p>
            <a:pPr algn="r"/>
            <a:r>
              <a:rPr lang="de-DE" sz="2000" dirty="0">
                <a:solidFill>
                  <a:srgbClr val="000000"/>
                </a:solidFill>
                <a:latin typeface="Arial" pitchFamily="34" charset="0"/>
                <a:ea typeface="ヒラギノ角ゴ Pro W3" pitchFamily="-16" charset="-128"/>
                <a:cs typeface="Arial" pitchFamily="34" charset="0"/>
              </a:rPr>
              <a:t>Schwer</a:t>
            </a:r>
            <a:endParaRPr lang="en-US" sz="2000" dirty="0">
              <a:solidFill>
                <a:srgbClr val="000000"/>
              </a:solidFill>
              <a:latin typeface="Arial" pitchFamily="34" charset="0"/>
              <a:ea typeface="ヒラギノ角ゴ Pro W3" pitchFamily="-16" charset="-128"/>
              <a:cs typeface="Arial" pitchFamily="34" charset="0"/>
            </a:endParaRPr>
          </a:p>
        </p:txBody>
      </p:sp>
      <p:sp>
        <p:nvSpPr>
          <p:cNvPr id="115724" name="Title 1"/>
          <p:cNvSpPr txBox="1">
            <a:spLocks/>
          </p:cNvSpPr>
          <p:nvPr/>
        </p:nvSpPr>
        <p:spPr bwMode="auto">
          <a:xfrm>
            <a:off x="320565" y="-86328"/>
            <a:ext cx="11569700" cy="7964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30000" tIns="65000" rIns="130000" bIns="65000" anchor="ctr"/>
          <a:lstStyle/>
          <a:p>
            <a:pPr algn="ctr" defTabSz="638717" eaLnBrk="0" hangingPunct="0">
              <a:buClr>
                <a:srgbClr val="000000"/>
              </a:buClr>
              <a:buSzPct val="100000"/>
            </a:pPr>
            <a:r>
              <a:rPr lang="de-DE" sz="2400" dirty="0">
                <a:solidFill>
                  <a:srgbClr val="182F7A"/>
                </a:solidFill>
                <a:latin typeface="Arial" charset="0"/>
              </a:rPr>
              <a:t>Was sind </a:t>
            </a:r>
            <a:r>
              <a:rPr lang="de-DE" sz="2400" dirty="0" smtClean="0">
                <a:solidFill>
                  <a:srgbClr val="182F7A"/>
                </a:solidFill>
                <a:latin typeface="Arial" charset="0"/>
              </a:rPr>
              <a:t>Gemeingüter?</a:t>
            </a:r>
            <a:endParaRPr lang="de-DE" sz="2400" dirty="0">
              <a:solidFill>
                <a:srgbClr val="182F7A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2030230" y="9095179"/>
            <a:ext cx="972983" cy="652072"/>
          </a:xfrm>
          <a:prstGeom prst="rect">
            <a:avLst/>
          </a:prstGeom>
          <a:noFill/>
        </p:spPr>
        <p:txBody>
          <a:bodyPr lIns="130000" tIns="65000" rIns="130000" bIns="65000"/>
          <a:lstStyle/>
          <a:p>
            <a:fld id="{86D5D9C8-8935-4D8E-BFB7-0C56BF57FB44}" type="slidenum">
              <a:rPr lang="en-US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739" name="Rectangle 12"/>
          <p:cNvSpPr>
            <a:spLocks noChangeArrowheads="1"/>
          </p:cNvSpPr>
          <p:nvPr/>
        </p:nvSpPr>
        <p:spPr bwMode="auto">
          <a:xfrm>
            <a:off x="203176" y="8675504"/>
            <a:ext cx="12800038" cy="107174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0000" tIns="65000" rIns="130000" bIns="65000" anchor="ctr"/>
          <a:lstStyle/>
          <a:p>
            <a:endParaRPr lang="de-DE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740" name="Text Box 31"/>
          <p:cNvSpPr txBox="1">
            <a:spLocks noChangeArrowheads="1"/>
          </p:cNvSpPr>
          <p:nvPr/>
        </p:nvSpPr>
        <p:spPr bwMode="auto">
          <a:xfrm>
            <a:off x="2786" y="6942661"/>
            <a:ext cx="1378229" cy="608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00" tIns="65000" rIns="130000" bIns="65000">
            <a:spAutoFit/>
          </a:bodyPr>
          <a:lstStyle/>
          <a:p>
            <a:r>
              <a:rPr lang="de-DE" sz="3100" dirty="0">
                <a:solidFill>
                  <a:srgbClr val="182F7A"/>
                </a:solidFill>
                <a:latin typeface="Garamond" pitchFamily="18" charset="0"/>
                <a:ea typeface="ヒラギノ角ゴ Pro W3" pitchFamily="-16" charset="-128"/>
                <a:cs typeface="Arial" pitchFamily="34" charset="0"/>
              </a:rPr>
              <a:t>Global</a:t>
            </a:r>
            <a:endParaRPr lang="en-US" sz="3100" dirty="0">
              <a:solidFill>
                <a:srgbClr val="182F7A"/>
              </a:solidFill>
              <a:latin typeface="Garamond" pitchFamily="18" charset="0"/>
              <a:ea typeface="ヒラギノ角ゴ Pro W3" pitchFamily="-16" charset="-128"/>
              <a:cs typeface="Arial" pitchFamily="34" charset="0"/>
            </a:endParaRPr>
          </a:p>
        </p:txBody>
      </p:sp>
      <p:sp>
        <p:nvSpPr>
          <p:cNvPr id="116741" name="Text Box 31"/>
          <p:cNvSpPr txBox="1">
            <a:spLocks noChangeArrowheads="1"/>
          </p:cNvSpPr>
          <p:nvPr/>
        </p:nvSpPr>
        <p:spPr bwMode="auto">
          <a:xfrm>
            <a:off x="0" y="2849717"/>
            <a:ext cx="1378229" cy="1085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00" tIns="65000" rIns="130000" bIns="65000">
            <a:spAutoFit/>
          </a:bodyPr>
          <a:lstStyle/>
          <a:p>
            <a:r>
              <a:rPr lang="de-DE" sz="3100" dirty="0">
                <a:solidFill>
                  <a:srgbClr val="182F7A"/>
                </a:solidFill>
                <a:latin typeface="Garamond" pitchFamily="18" charset="0"/>
                <a:ea typeface="ヒラギノ角ゴ Pro W3" pitchFamily="-16" charset="-128"/>
                <a:cs typeface="Arial" pitchFamily="34" charset="0"/>
              </a:rPr>
              <a:t>Sub-</a:t>
            </a:r>
          </a:p>
          <a:p>
            <a:r>
              <a:rPr lang="de-DE" sz="3100" dirty="0">
                <a:solidFill>
                  <a:srgbClr val="182F7A"/>
                </a:solidFill>
                <a:latin typeface="Garamond" pitchFamily="18" charset="0"/>
                <a:ea typeface="ヒラギノ角ゴ Pro W3" pitchFamily="-16" charset="-128"/>
                <a:cs typeface="Arial" pitchFamily="34" charset="0"/>
              </a:rPr>
              <a:t>Global</a:t>
            </a:r>
            <a:endParaRPr lang="en-US" sz="3100" dirty="0">
              <a:solidFill>
                <a:srgbClr val="182F7A"/>
              </a:solidFill>
              <a:latin typeface="Garamond" pitchFamily="18" charset="0"/>
              <a:ea typeface="ヒラギノ角ゴ Pro W3" pitchFamily="-16" charset="-128"/>
              <a:cs typeface="Arial" pitchFamily="34" charset="0"/>
            </a:endParaRPr>
          </a:p>
        </p:txBody>
      </p:sp>
      <p:sp>
        <p:nvSpPr>
          <p:cNvPr id="116742" name="Text Box 31"/>
          <p:cNvSpPr txBox="1">
            <a:spLocks noChangeArrowheads="1"/>
          </p:cNvSpPr>
          <p:nvPr/>
        </p:nvSpPr>
        <p:spPr bwMode="auto">
          <a:xfrm>
            <a:off x="3266607" y="1164255"/>
            <a:ext cx="1266019" cy="608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00" tIns="65000" rIns="130000" bIns="65000">
            <a:spAutoFit/>
          </a:bodyPr>
          <a:lstStyle/>
          <a:p>
            <a:r>
              <a:rPr lang="de-DE" sz="3100" dirty="0" err="1">
                <a:solidFill>
                  <a:srgbClr val="182F7A"/>
                </a:solidFill>
                <a:latin typeface="Garamond" pitchFamily="18" charset="0"/>
                <a:ea typeface="ヒラギノ角ゴ Pro W3" pitchFamily="-16" charset="-128"/>
                <a:cs typeface="Arial" pitchFamily="34" charset="0"/>
              </a:rPr>
              <a:t>Social</a:t>
            </a:r>
            <a:endParaRPr lang="en-US" sz="3100" dirty="0">
              <a:solidFill>
                <a:srgbClr val="182F7A"/>
              </a:solidFill>
              <a:latin typeface="Garamond" pitchFamily="18" charset="0"/>
              <a:ea typeface="ヒラギノ角ゴ Pro W3" pitchFamily="-16" charset="-128"/>
              <a:cs typeface="Arial" pitchFamily="34" charset="0"/>
            </a:endParaRPr>
          </a:p>
        </p:txBody>
      </p:sp>
      <p:sp>
        <p:nvSpPr>
          <p:cNvPr id="116743" name="Text Box 31"/>
          <p:cNvSpPr txBox="1">
            <a:spLocks noChangeArrowheads="1"/>
          </p:cNvSpPr>
          <p:nvPr/>
        </p:nvSpPr>
        <p:spPr bwMode="auto">
          <a:xfrm>
            <a:off x="8978087" y="1195843"/>
            <a:ext cx="1564177" cy="608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000" tIns="65000" rIns="130000" bIns="65000">
            <a:spAutoFit/>
          </a:bodyPr>
          <a:lstStyle/>
          <a:p>
            <a:r>
              <a:rPr lang="de-DE" sz="3100" dirty="0">
                <a:solidFill>
                  <a:srgbClr val="182F7A"/>
                </a:solidFill>
                <a:latin typeface="Garamond" pitchFamily="18" charset="0"/>
                <a:ea typeface="ヒラギノ角ゴ Pro W3" pitchFamily="-16" charset="-128"/>
                <a:cs typeface="Arial" pitchFamily="34" charset="0"/>
              </a:rPr>
              <a:t>Natural</a:t>
            </a:r>
            <a:endParaRPr lang="en-US" sz="3100" dirty="0">
              <a:solidFill>
                <a:srgbClr val="182F7A"/>
              </a:solidFill>
              <a:latin typeface="Garamond" pitchFamily="18" charset="0"/>
              <a:ea typeface="ヒラギノ角ゴ Pro W3" pitchFamily="-16" charset="-128"/>
              <a:cs typeface="Arial" pitchFamily="34" charset="0"/>
            </a:endParaRPr>
          </a:p>
        </p:txBody>
      </p:sp>
      <p:sp>
        <p:nvSpPr>
          <p:cNvPr id="116744" name="AutoShape 8"/>
          <p:cNvSpPr>
            <a:spLocks noChangeArrowheads="1"/>
          </p:cNvSpPr>
          <p:nvPr/>
        </p:nvSpPr>
        <p:spPr bwMode="auto">
          <a:xfrm>
            <a:off x="1575737" y="1746382"/>
            <a:ext cx="5110985" cy="3341433"/>
          </a:xfrm>
          <a:prstGeom prst="roundRect">
            <a:avLst>
              <a:gd name="adj" fmla="val 16667"/>
            </a:avLst>
          </a:prstGeom>
          <a:solidFill>
            <a:srgbClr val="182F7A">
              <a:alpha val="70195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lIns="130000" tIns="65000" rIns="130000" bIns="65000" anchor="ctr"/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de-DE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>Trust </a:t>
            </a:r>
            <a:r>
              <a:rPr lang="de-DE" sz="2000" b="0" dirty="0" err="1" smtClean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>(wrt free-riding)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de-DE" sz="2800" dirty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>Roads</a:t>
            </a:r>
            <a:r>
              <a:rPr lang="de-DE" sz="2800" dirty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de-DE" sz="2000" b="0" dirty="0" smtClean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>(</a:t>
            </a:r>
            <a:r>
              <a:rPr lang="de-DE" sz="2000" b="0" dirty="0" err="1" smtClean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>if</a:t>
            </a:r>
            <a:r>
              <a:rPr lang="de-DE" sz="2000" b="0" dirty="0" smtClean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de-DE" sz="2000" b="0" dirty="0" err="1" smtClean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>congested</a:t>
            </a:r>
            <a:r>
              <a:rPr lang="de-DE" sz="2000" b="0" dirty="0" smtClean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>)</a:t>
            </a:r>
            <a:endParaRPr lang="de-DE" sz="2000" b="0" dirty="0">
              <a:solidFill>
                <a:schemeClr val="bg1"/>
              </a:solidFill>
              <a:latin typeface="Garamond" pitchFamily="18" charset="0"/>
              <a:cs typeface="Arial" pitchFamily="34" charset="0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de-DE" sz="2800" dirty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> Public </a:t>
            </a:r>
            <a:r>
              <a:rPr lang="de-DE" sz="2800" dirty="0" smtClean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>Transport </a:t>
            </a:r>
            <a:r>
              <a:rPr lang="de-DE" sz="2000" b="0" dirty="0" smtClean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>(</a:t>
            </a:r>
            <a:r>
              <a:rPr lang="de-DE" sz="2000" b="0" dirty="0" err="1" smtClean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>congested</a:t>
            </a:r>
            <a:r>
              <a:rPr lang="de-DE" sz="2000" b="0" dirty="0" smtClean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>) </a:t>
            </a:r>
            <a:endParaRPr lang="de-DE" sz="2000" b="0" dirty="0">
              <a:solidFill>
                <a:schemeClr val="bg1"/>
              </a:solidFill>
              <a:latin typeface="Garamond" pitchFamily="18" charset="0"/>
              <a:cs typeface="Arial" pitchFamily="34" charset="0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de-DE" sz="2800" dirty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> Other </a:t>
            </a:r>
            <a:r>
              <a:rPr lang="de-DE" sz="2800" dirty="0" err="1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>networks</a:t>
            </a:r>
            <a:r>
              <a:rPr lang="de-DE" sz="2800" dirty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de-DE" sz="2000" b="0" dirty="0" smtClean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>(</a:t>
            </a:r>
            <a:r>
              <a:rPr lang="de-DE" sz="2000" b="0" dirty="0" err="1" smtClean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>if</a:t>
            </a:r>
            <a:r>
              <a:rPr lang="de-DE" sz="2000" b="0" dirty="0" smtClean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de-DE" sz="2000" b="0" dirty="0" err="1" smtClean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>congested</a:t>
            </a:r>
            <a:r>
              <a:rPr lang="de-DE" sz="2000" b="0" dirty="0" smtClean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>)</a:t>
            </a:r>
            <a:endParaRPr lang="de-DE" sz="2000" b="0" dirty="0">
              <a:solidFill>
                <a:schemeClr val="bg1"/>
              </a:solidFill>
              <a:latin typeface="Garamond" pitchFamily="18" charset="0"/>
              <a:cs typeface="Arial" pitchFamily="34" charset="0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de-DE" sz="2800" dirty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> Schools </a:t>
            </a:r>
            <a:r>
              <a:rPr lang="de-DE" sz="2000" b="0" dirty="0" smtClean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>(</a:t>
            </a:r>
            <a:r>
              <a:rPr lang="de-DE" sz="2000" b="0" dirty="0" err="1" smtClean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>if</a:t>
            </a:r>
            <a:r>
              <a:rPr lang="de-DE" sz="2000" b="0" dirty="0" smtClean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de-DE" sz="2000" b="0" dirty="0" err="1" smtClean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>congested</a:t>
            </a:r>
            <a:r>
              <a:rPr lang="de-DE" sz="2000" b="0" dirty="0" smtClean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>)</a:t>
            </a:r>
            <a:endParaRPr lang="de-DE" sz="2000" b="0" dirty="0">
              <a:solidFill>
                <a:schemeClr val="bg1"/>
              </a:solidFill>
              <a:latin typeface="Garamond" pitchFamily="18" charset="0"/>
              <a:cs typeface="Arial" pitchFamily="34" charset="0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de-DE" sz="2800" dirty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> Hospitals </a:t>
            </a:r>
            <a:r>
              <a:rPr lang="de-DE" sz="2000" b="0" dirty="0" smtClean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>(</a:t>
            </a:r>
            <a:r>
              <a:rPr lang="de-DE" sz="2000" b="0" dirty="0" err="1" smtClean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>if</a:t>
            </a:r>
            <a:r>
              <a:rPr lang="de-DE" sz="2000" b="0" dirty="0" smtClean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de-DE" sz="2000" b="0" dirty="0" err="1" smtClean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>congested</a:t>
            </a:r>
            <a:r>
              <a:rPr lang="de-DE" sz="2000" b="0" dirty="0" smtClean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>)</a:t>
            </a:r>
            <a:endParaRPr lang="en-US" sz="2000" b="0" dirty="0">
              <a:solidFill>
                <a:schemeClr val="bg1"/>
              </a:solidFill>
              <a:latin typeface="Garamond" pitchFamily="18" charset="0"/>
              <a:cs typeface="Arial" pitchFamily="34" charset="0"/>
            </a:endParaRPr>
          </a:p>
        </p:txBody>
      </p:sp>
      <p:sp>
        <p:nvSpPr>
          <p:cNvPr id="116745" name="AutoShape 9"/>
          <p:cNvSpPr>
            <a:spLocks noChangeArrowheads="1"/>
          </p:cNvSpPr>
          <p:nvPr/>
        </p:nvSpPr>
        <p:spPr bwMode="auto">
          <a:xfrm>
            <a:off x="6853778" y="1755408"/>
            <a:ext cx="5537514" cy="3332407"/>
          </a:xfrm>
          <a:prstGeom prst="roundRect">
            <a:avLst>
              <a:gd name="adj" fmla="val 16667"/>
            </a:avLst>
          </a:prstGeom>
          <a:solidFill>
            <a:srgbClr val="EED343">
              <a:alpha val="50195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lIns="130000" tIns="65000" rIns="130000" bIns="65000" anchor="ctr"/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de-DE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Land 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de-DE" sz="2800" dirty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 Air  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de-DE" sz="2800" dirty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de-DE" sz="2800" dirty="0" err="1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Freshwater</a:t>
            </a:r>
            <a:endParaRPr lang="de-DE" sz="2800" dirty="0">
              <a:solidFill>
                <a:srgbClr val="000000"/>
              </a:solidFill>
              <a:latin typeface="Garamond" pitchFamily="18" charset="0"/>
              <a:cs typeface="Arial" pitchFamily="34" charset="0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de-DE" sz="2800" dirty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de-DE" sz="2800" dirty="0" err="1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Coastal</a:t>
            </a:r>
            <a:r>
              <a:rPr lang="de-DE" sz="2800" dirty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de-DE" sz="2800" dirty="0" err="1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fisheries</a:t>
            </a:r>
            <a:endParaRPr lang="de-DE" sz="2800" dirty="0">
              <a:solidFill>
                <a:srgbClr val="000000"/>
              </a:solidFill>
              <a:latin typeface="Garamond" pitchFamily="18" charset="0"/>
              <a:cs typeface="Arial" pitchFamily="34" charset="0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de-DE" sz="2800" dirty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 Natural </a:t>
            </a:r>
            <a:r>
              <a:rPr lang="de-DE" sz="2800" dirty="0" err="1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amenities</a:t>
            </a:r>
            <a:r>
              <a:rPr lang="de-DE" sz="2800" dirty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 </a:t>
            </a:r>
          </a:p>
        </p:txBody>
      </p:sp>
      <p:sp>
        <p:nvSpPr>
          <p:cNvPr id="116746" name="AutoShape 10"/>
          <p:cNvSpPr>
            <a:spLocks noChangeArrowheads="1"/>
          </p:cNvSpPr>
          <p:nvPr/>
        </p:nvSpPr>
        <p:spPr bwMode="auto">
          <a:xfrm>
            <a:off x="1575737" y="5216769"/>
            <a:ext cx="5138075" cy="3446585"/>
          </a:xfrm>
          <a:prstGeom prst="roundRect">
            <a:avLst>
              <a:gd name="adj" fmla="val 16667"/>
            </a:avLst>
          </a:prstGeom>
          <a:solidFill>
            <a:srgbClr val="182F7A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lIns="130000" tIns="65000" rIns="130000" bIns="65000" anchor="ctr"/>
          <a:lstStyle/>
          <a:p>
            <a:pPr>
              <a:lnSpc>
                <a:spcPct val="120000"/>
              </a:lnSpc>
            </a:pPr>
            <a:endParaRPr lang="de-DE" sz="28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de-DE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Trust </a:t>
            </a:r>
            <a:r>
              <a:rPr lang="de-DE" sz="2400" b="0" dirty="0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(</a:t>
            </a:r>
            <a:r>
              <a:rPr lang="de-DE" sz="2400" b="0" dirty="0" err="1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wrt</a:t>
            </a:r>
            <a:r>
              <a:rPr lang="de-DE" sz="2400" b="0" dirty="0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de-DE" sz="2400" b="0" dirty="0" err="1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free-riding</a:t>
            </a:r>
            <a:r>
              <a:rPr lang="de-DE" sz="2400" b="0" dirty="0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)</a:t>
            </a:r>
            <a:endParaRPr lang="de-DE" sz="2300" dirty="0" smtClean="0">
              <a:solidFill>
                <a:srgbClr val="000000"/>
              </a:solidFill>
              <a:latin typeface="Garamond" pitchFamily="18" charset="0"/>
              <a:cs typeface="Arial" pitchFamily="34" charset="0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de-DE" sz="2800" dirty="0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de-DE" sz="2800" dirty="0" err="1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Knowledge</a:t>
            </a:r>
            <a:r>
              <a:rPr lang="de-DE" sz="2800" dirty="0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, Technology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de-DE" sz="2800" dirty="0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 Global </a:t>
            </a:r>
            <a:r>
              <a:rPr lang="de-DE" sz="2800" dirty="0" err="1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infrastructure</a:t>
            </a:r>
            <a:r>
              <a:rPr lang="de-DE" sz="2800" dirty="0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, </a:t>
            </a:r>
          </a:p>
          <a:p>
            <a:pPr>
              <a:lnSpc>
                <a:spcPct val="120000"/>
              </a:lnSpc>
            </a:pPr>
            <a:r>
              <a:rPr lang="de-DE" sz="2800" dirty="0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  e.g. Internet</a:t>
            </a:r>
            <a:r>
              <a:rPr lang="de-DE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de-DE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de-DE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de-DE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747" name="AutoShape 11"/>
          <p:cNvSpPr>
            <a:spLocks noChangeArrowheads="1"/>
          </p:cNvSpPr>
          <p:nvPr/>
        </p:nvSpPr>
        <p:spPr bwMode="auto">
          <a:xfrm>
            <a:off x="6853779" y="5216769"/>
            <a:ext cx="5537514" cy="3423139"/>
          </a:xfrm>
          <a:prstGeom prst="roundRect">
            <a:avLst>
              <a:gd name="adj" fmla="val 16667"/>
            </a:avLst>
          </a:prstGeom>
          <a:solidFill>
            <a:srgbClr val="FFCC00">
              <a:alpha val="70195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lIns="130000" tIns="65000" rIns="130000" bIns="65000" anchor="ctr"/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de-DE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Atmosphere</a:t>
            </a:r>
            <a:r>
              <a:rPr lang="de-DE" sz="2800" dirty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de-DE" sz="2000" b="0" dirty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(GHG &amp; ODS sink)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de-DE" sz="2800" dirty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de-DE" sz="2800" dirty="0" err="1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Oceans</a:t>
            </a:r>
            <a:r>
              <a:rPr lang="de-DE" sz="2800" dirty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de-DE" sz="2000" b="0" dirty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(</a:t>
            </a:r>
            <a:r>
              <a:rPr lang="de-DE" sz="2000" b="0" dirty="0" err="1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minerals</a:t>
            </a:r>
            <a:r>
              <a:rPr lang="de-DE" sz="2000" b="0" dirty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, </a:t>
            </a:r>
            <a:r>
              <a:rPr lang="de-DE" sz="2000" b="0" dirty="0" err="1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fish</a:t>
            </a:r>
            <a:r>
              <a:rPr lang="de-DE" sz="2000" b="0" dirty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de-DE" sz="2000" b="0" dirty="0" err="1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etc</a:t>
            </a:r>
            <a:r>
              <a:rPr lang="de-DE" sz="2000" b="0" dirty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, </a:t>
            </a:r>
            <a:r>
              <a:rPr lang="de-DE" sz="2000" b="0" dirty="0" err="1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sinks</a:t>
            </a:r>
            <a:r>
              <a:rPr lang="de-DE" sz="2000" b="0" dirty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)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de-DE" sz="2800" dirty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 Rain </a:t>
            </a:r>
            <a:r>
              <a:rPr lang="de-DE" sz="2800" dirty="0" err="1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Forests</a:t>
            </a:r>
            <a:r>
              <a:rPr lang="de-DE" sz="2800" dirty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de-DE" sz="2000" b="0" dirty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(</a:t>
            </a:r>
            <a:r>
              <a:rPr lang="de-DE" sz="2000" b="0" dirty="0" err="1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biodiversity</a:t>
            </a:r>
            <a:r>
              <a:rPr lang="de-DE" sz="2000" b="0" dirty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, GHG sink)</a:t>
            </a:r>
            <a:r>
              <a:rPr lang="de-DE" sz="2000" dirty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 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de-DE" sz="2800" dirty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 Land </a:t>
            </a:r>
            <a:r>
              <a:rPr lang="de-DE" sz="2000" b="0" dirty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(global </a:t>
            </a:r>
            <a:r>
              <a:rPr lang="de-DE" sz="2000" b="0" dirty="0" err="1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food</a:t>
            </a:r>
            <a:r>
              <a:rPr lang="de-DE" sz="2000" b="0" dirty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 &amp; </a:t>
            </a:r>
            <a:r>
              <a:rPr lang="de-DE" sz="2000" b="0" dirty="0" err="1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biomass</a:t>
            </a:r>
            <a:r>
              <a:rPr lang="de-DE" sz="2000" b="0" dirty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)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de-DE" sz="2800" dirty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de-DE" sz="2800" dirty="0" err="1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Freshwater</a:t>
            </a:r>
            <a:r>
              <a:rPr lang="de-DE" sz="2800" dirty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de-DE" sz="2000" b="0" dirty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(global </a:t>
            </a:r>
            <a:r>
              <a:rPr lang="de-DE" sz="2000" b="0" dirty="0" err="1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food</a:t>
            </a:r>
            <a:r>
              <a:rPr lang="de-DE" sz="2000" b="0" dirty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 &amp; </a:t>
            </a:r>
            <a:r>
              <a:rPr lang="de-DE" sz="2000" b="0" dirty="0" err="1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biomass</a:t>
            </a:r>
            <a:r>
              <a:rPr lang="de-DE" sz="2300" b="0" dirty="0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)</a:t>
            </a:r>
            <a:endParaRPr lang="de-DE" sz="2300" b="0" dirty="0">
              <a:solidFill>
                <a:srgbClr val="000000"/>
              </a:solidFill>
              <a:latin typeface="Garamond" pitchFamily="18" charset="0"/>
              <a:cs typeface="Arial" pitchFamily="34" charset="0"/>
            </a:endParaRPr>
          </a:p>
        </p:txBody>
      </p:sp>
      <p:sp>
        <p:nvSpPr>
          <p:cNvPr id="116748" name="Rectangle 2"/>
          <p:cNvSpPr txBox="1">
            <a:spLocks noChangeArrowheads="1"/>
          </p:cNvSpPr>
          <p:nvPr/>
        </p:nvSpPr>
        <p:spPr bwMode="auto">
          <a:xfrm>
            <a:off x="665964" y="160738"/>
            <a:ext cx="11700633" cy="71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00" tIns="65000" rIns="130000" bIns="65000"/>
          <a:lstStyle/>
          <a:p>
            <a:pPr algn="ctr" defTabSz="638717" eaLnBrk="0" hangingPunct="0">
              <a:buClr>
                <a:srgbClr val="000000"/>
              </a:buClr>
              <a:buSzPct val="100000"/>
            </a:pPr>
            <a:r>
              <a:rPr lang="de-DE" sz="2400" dirty="0">
                <a:solidFill>
                  <a:srgbClr val="182F7A"/>
                </a:solidFill>
                <a:latin typeface="Arial" charset="0"/>
              </a:rPr>
              <a:t>Die Rolle von </a:t>
            </a:r>
            <a:r>
              <a:rPr lang="de-DE" sz="2400" dirty="0" smtClean="0">
                <a:solidFill>
                  <a:srgbClr val="182F7A"/>
                </a:solidFill>
                <a:latin typeface="Arial" charset="0"/>
              </a:rPr>
              <a:t>Gemeingütern </a:t>
            </a:r>
            <a:r>
              <a:rPr lang="de-DE" sz="2400" dirty="0">
                <a:solidFill>
                  <a:srgbClr val="182F7A"/>
                </a:solidFill>
                <a:latin typeface="Arial" charset="0"/>
              </a:rPr>
              <a:t>im 21. Jahrhundert</a:t>
            </a:r>
            <a:endParaRPr lang="en-US" sz="2400" dirty="0">
              <a:solidFill>
                <a:srgbClr val="182F7A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3"/>
          <p:cNvSpPr>
            <a:spLocks noChangeArrowheads="1"/>
          </p:cNvSpPr>
          <p:nvPr/>
        </p:nvSpPr>
        <p:spPr bwMode="auto">
          <a:xfrm>
            <a:off x="1043353" y="3747834"/>
            <a:ext cx="11758479" cy="808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00" tIns="65000" rIns="130000" bIns="65000">
            <a:spAutoFit/>
          </a:bodyPr>
          <a:lstStyle/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r>
              <a:rPr lang="de-DE" sz="3400" b="0" dirty="0" smtClean="0">
                <a:solidFill>
                  <a:srgbClr val="000000"/>
                </a:solidFill>
                <a:latin typeface="Garamond" pitchFamily="18" charset="0"/>
              </a:rPr>
              <a:t>systematischem Marktversagen (</a:t>
            </a:r>
            <a:r>
              <a:rPr lang="de-DE" sz="3400" b="0" dirty="0" err="1" smtClean="0">
                <a:solidFill>
                  <a:srgbClr val="000000"/>
                </a:solidFill>
                <a:latin typeface="Garamond" pitchFamily="18" charset="0"/>
              </a:rPr>
              <a:t>free</a:t>
            </a:r>
            <a:r>
              <a:rPr lang="de-DE" sz="3400" b="0" dirty="0" smtClean="0">
                <a:solidFill>
                  <a:srgbClr val="000000"/>
                </a:solidFill>
                <a:latin typeface="Garamond" pitchFamily="18" charset="0"/>
              </a:rPr>
              <a:t>-</a:t>
            </a:r>
            <a:r>
              <a:rPr lang="de-DE" sz="3400" b="0" dirty="0" err="1" smtClean="0">
                <a:solidFill>
                  <a:srgbClr val="000000"/>
                </a:solidFill>
                <a:latin typeface="Garamond" pitchFamily="18" charset="0"/>
              </a:rPr>
              <a:t>rider</a:t>
            </a:r>
            <a:r>
              <a:rPr lang="de-DE" sz="3400" b="0" dirty="0" smtClean="0">
                <a:solidFill>
                  <a:srgbClr val="000000"/>
                </a:solidFill>
                <a:latin typeface="Garamond" pitchFamily="18" charset="0"/>
              </a:rPr>
              <a:t>-Problematik)</a:t>
            </a: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</a:pPr>
            <a:endParaRPr lang="de-DE" sz="3400" b="0" dirty="0" smtClean="0">
              <a:solidFill>
                <a:srgbClr val="000000"/>
              </a:solidFill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r>
              <a:rPr lang="de-DE" sz="3400" b="0" dirty="0" smtClean="0">
                <a:solidFill>
                  <a:srgbClr val="000000"/>
                </a:solidFill>
                <a:latin typeface="Garamond" pitchFamily="18" charset="0"/>
              </a:rPr>
              <a:t>Staatsversagen (national wie international)</a:t>
            </a: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 smtClean="0">
              <a:solidFill>
                <a:srgbClr val="000000"/>
              </a:solidFill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</a:pPr>
            <a:endParaRPr lang="de-DE" sz="3400" b="0" dirty="0" smtClean="0">
              <a:solidFill>
                <a:srgbClr val="000000"/>
              </a:solidFill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</a:pPr>
            <a:r>
              <a:rPr lang="de-DE" sz="3400" dirty="0" smtClean="0">
                <a:solidFill>
                  <a:srgbClr val="000000"/>
                </a:solidFill>
                <a:latin typeface="Garamond" pitchFamily="18" charset="0"/>
              </a:rPr>
              <a:t>Mögliche „Change </a:t>
            </a:r>
            <a:r>
              <a:rPr lang="de-DE" sz="3400" dirty="0" err="1" smtClean="0">
                <a:solidFill>
                  <a:srgbClr val="000000"/>
                </a:solidFill>
                <a:latin typeface="Garamond" pitchFamily="18" charset="0"/>
              </a:rPr>
              <a:t>Agents</a:t>
            </a:r>
            <a:r>
              <a:rPr lang="de-DE" sz="3400" dirty="0" smtClean="0">
                <a:solidFill>
                  <a:srgbClr val="000000"/>
                </a:solidFill>
                <a:latin typeface="Garamond" pitchFamily="18" charset="0"/>
              </a:rPr>
              <a:t>“</a:t>
            </a: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</a:pPr>
            <a:endParaRPr lang="de-DE" sz="3400" b="0" dirty="0" smtClean="0">
              <a:solidFill>
                <a:srgbClr val="000000"/>
              </a:solidFill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r>
              <a:rPr lang="de-DE" sz="3400" b="0" dirty="0" smtClean="0">
                <a:solidFill>
                  <a:srgbClr val="000000"/>
                </a:solidFill>
                <a:latin typeface="Garamond" pitchFamily="18" charset="0"/>
              </a:rPr>
              <a:t>Zivilgesellschaft</a:t>
            </a: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 smtClean="0">
              <a:solidFill>
                <a:srgbClr val="000000"/>
              </a:solidFill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r>
              <a:rPr lang="de-DE" sz="3400" b="0" dirty="0" smtClean="0">
                <a:solidFill>
                  <a:srgbClr val="000000"/>
                </a:solidFill>
                <a:latin typeface="Garamond" pitchFamily="18" charset="0"/>
              </a:rPr>
              <a:t>Unternehmen</a:t>
            </a:r>
            <a:endParaRPr lang="de-DE" sz="3400" b="0" dirty="0">
              <a:solidFill>
                <a:srgbClr val="000000"/>
              </a:solidFill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 smtClean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 smtClean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 smtClean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 smtClean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 smtClean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</a:pPr>
            <a:endParaRPr lang="de-DE" sz="3400" b="0" dirty="0">
              <a:latin typeface="Garamond" pitchFamily="18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49746" y="1635069"/>
            <a:ext cx="12316132" cy="2174931"/>
          </a:xfrm>
        </p:spPr>
        <p:txBody>
          <a:bodyPr/>
          <a:lstStyle/>
          <a:p>
            <a:pPr marL="614174" indent="-614174">
              <a:spcBef>
                <a:spcPct val="20000"/>
              </a:spcBef>
              <a:buClr>
                <a:schemeClr val="accent2"/>
              </a:buClr>
              <a:buFont typeface="+mj-lt"/>
              <a:buAutoNum type="arabicParenR"/>
            </a:pPr>
            <a:endParaRPr lang="de-DE" sz="3400" dirty="0"/>
          </a:p>
          <a:p>
            <a:pPr marL="620713" indent="0">
              <a:spcBef>
                <a:spcPct val="20000"/>
              </a:spcBef>
              <a:buNone/>
            </a:pPr>
            <a:r>
              <a:rPr lang="de-DE" sz="3400" dirty="0" smtClean="0"/>
              <a:t>„Tragik der </a:t>
            </a:r>
            <a:r>
              <a:rPr lang="de-DE" sz="3400" dirty="0" err="1" smtClean="0"/>
              <a:t>Allemende</a:t>
            </a:r>
            <a:r>
              <a:rPr lang="de-DE" sz="3400" dirty="0" smtClean="0"/>
              <a:t>“: Ausbeutung bzw. Unterversorgung von Gemeingütern als Ergebnis von …</a:t>
            </a:r>
            <a:endParaRPr lang="de-DE" sz="3400" b="0" dirty="0" smtClean="0"/>
          </a:p>
          <a:p>
            <a:pPr marL="0" indent="0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de-DE" sz="3400" dirty="0" smtClean="0"/>
              <a:t> 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215656" y="222146"/>
            <a:ext cx="12752388" cy="627062"/>
          </a:xfrm>
        </p:spPr>
        <p:txBody>
          <a:bodyPr/>
          <a:lstStyle/>
          <a:p>
            <a:pPr marL="758335" indent="-758335" algn="ctr"/>
            <a:r>
              <a:rPr lang="de-DE" sz="2400" u="none" kern="1200" dirty="0" smtClean="0">
                <a:solidFill>
                  <a:srgbClr val="182F7A"/>
                </a:solidFill>
                <a:latin typeface="Arial" charset="0"/>
                <a:cs typeface="+mn-cs"/>
              </a:rPr>
              <a:t>Das Drama der Gemeingüter im 21. Jahrhundert</a:t>
            </a:r>
            <a:endParaRPr lang="de-DE" sz="2400" u="none" kern="1200" dirty="0">
              <a:solidFill>
                <a:srgbClr val="182F7A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85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3"/>
          <p:cNvSpPr>
            <a:spLocks noChangeArrowheads="1"/>
          </p:cNvSpPr>
          <p:nvPr/>
        </p:nvSpPr>
        <p:spPr bwMode="auto">
          <a:xfrm>
            <a:off x="-203317" y="4814634"/>
            <a:ext cx="12782412" cy="431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00" tIns="65000" rIns="130000" bIns="65000">
            <a:spAutoFit/>
          </a:bodyPr>
          <a:lstStyle/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 smtClean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</a:pPr>
            <a:endParaRPr lang="de-DE" sz="3400" b="0" dirty="0" smtClean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 smtClean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 smtClean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 smtClean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§"/>
            </a:pPr>
            <a:endParaRPr lang="de-DE" sz="3400" b="0" dirty="0" smtClean="0">
              <a:latin typeface="Garamond" pitchFamily="18" charset="0"/>
            </a:endParaRPr>
          </a:p>
          <a:p>
            <a:pPr marL="1137272" lvl="1" indent="-487501">
              <a:lnSpc>
                <a:spcPct val="80000"/>
              </a:lnSpc>
              <a:buClr>
                <a:srgbClr val="000000"/>
              </a:buClr>
            </a:pPr>
            <a:endParaRPr lang="de-DE" sz="3400" b="0" dirty="0">
              <a:latin typeface="Garamond" pitchFamily="18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38024" y="1248208"/>
            <a:ext cx="12316132" cy="1072962"/>
          </a:xfrm>
        </p:spPr>
        <p:txBody>
          <a:bodyPr/>
          <a:lstStyle/>
          <a:p>
            <a:pPr marL="650001" indent="-650001">
              <a:spcBef>
                <a:spcPct val="20000"/>
              </a:spcBef>
              <a:buNone/>
            </a:pPr>
            <a:r>
              <a:rPr lang="de-DE" sz="2800" dirty="0" smtClean="0">
                <a:cs typeface="Arial" pitchFamily="34" charset="0"/>
              </a:rPr>
              <a:t>Dimensionen der Verantwortung </a:t>
            </a:r>
          </a:p>
          <a:p>
            <a:pPr marL="650001" lvl="1" indent="-650001">
              <a:spcBef>
                <a:spcPct val="20000"/>
              </a:spcBef>
            </a:pPr>
            <a:r>
              <a:rPr lang="de-DE" sz="2800" dirty="0" smtClean="0">
                <a:cs typeface="Arial" pitchFamily="34" charset="0"/>
              </a:rPr>
              <a:t>Subjekt, Objekt und Instanz der Verantwortung </a:t>
            </a:r>
          </a:p>
          <a:p>
            <a:pPr marL="650001" indent="-650001">
              <a:spcBef>
                <a:spcPct val="20000"/>
              </a:spcBef>
              <a:buNone/>
            </a:pPr>
            <a:endParaRPr lang="de-DE" sz="3200" dirty="0" smtClean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250825" y="304205"/>
            <a:ext cx="12752388" cy="627062"/>
          </a:xfrm>
        </p:spPr>
        <p:txBody>
          <a:bodyPr/>
          <a:lstStyle/>
          <a:p>
            <a:pPr marL="758335" indent="-758335" algn="ctr"/>
            <a:r>
              <a:rPr lang="de-DE" sz="3200" u="none" kern="1200" dirty="0" smtClean="0">
                <a:solidFill>
                  <a:srgbClr val="182F7A"/>
                </a:solidFill>
                <a:latin typeface="Arial" charset="0"/>
                <a:cs typeface="+mn-cs"/>
              </a:rPr>
              <a:t>Dimensionen, Grade und Modalitäten der Verantwortung</a:t>
            </a:r>
            <a:endParaRPr lang="de-DE" sz="3200" u="none" kern="1200" dirty="0">
              <a:solidFill>
                <a:srgbClr val="182F7A"/>
              </a:solidFill>
              <a:latin typeface="Arial" charset="0"/>
              <a:cs typeface="+mn-cs"/>
            </a:endParaRPr>
          </a:p>
        </p:txBody>
      </p:sp>
      <p:sp>
        <p:nvSpPr>
          <p:cNvPr id="7" name="Inhaltsplatzhalter 5"/>
          <p:cNvSpPr txBox="1">
            <a:spLocks/>
          </p:cNvSpPr>
          <p:nvPr/>
        </p:nvSpPr>
        <p:spPr bwMode="auto">
          <a:xfrm>
            <a:off x="314576" y="2725314"/>
            <a:ext cx="12316132" cy="179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650001" marR="0" lvl="0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Verpflichtungsgrade</a:t>
            </a:r>
            <a:r>
              <a:rPr kumimoji="0" lang="de-DE" sz="2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 </a:t>
            </a: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der Verantwortung 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Apodiktische Verantwortung 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de-DE" sz="2800" b="0" kern="0" dirty="0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Assertorische Verantwortung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de-DE" sz="2800" b="0" kern="0" dirty="0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Problematische Verantwortung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de-DE" sz="3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ＭＳ Ｐゴシック"/>
            </a:endParaRPr>
          </a:p>
          <a:p>
            <a:pPr marL="650001" marR="0" lvl="0" indent="-650001" algn="l" defTabSz="13001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3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9" name="Inhaltsplatzhalter 5"/>
          <p:cNvSpPr txBox="1">
            <a:spLocks/>
          </p:cNvSpPr>
          <p:nvPr/>
        </p:nvSpPr>
        <p:spPr bwMode="auto">
          <a:xfrm>
            <a:off x="314577" y="4999594"/>
            <a:ext cx="12316132" cy="224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650001" marR="0" lvl="0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Modalitäten der Verantwortung 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Rollenverantwortung 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de-DE" sz="2800" b="0" kern="0" dirty="0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Kausalverantwortung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de-DE" sz="2800" b="0" kern="0" dirty="0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Haftungsverantwortung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de-DE" sz="2800" b="0" kern="0" dirty="0" err="1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Fähigkeitenverantwortung</a:t>
            </a:r>
            <a:endParaRPr lang="de-DE" sz="2800" b="0" kern="0" dirty="0" smtClean="0">
              <a:solidFill>
                <a:srgbClr val="000000"/>
              </a:solidFill>
              <a:latin typeface="Garamond" pitchFamily="18" charset="0"/>
              <a:cs typeface="Arial" pitchFamily="34" charset="0"/>
            </a:endParaRP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de-DE" sz="2800" b="0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de-DE" sz="3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ＭＳ Ｐゴシック"/>
            </a:endParaRPr>
          </a:p>
          <a:p>
            <a:pPr marL="650001" marR="0" lvl="0" indent="-650001" algn="l" defTabSz="13001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3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11" name="Inhaltsplatzhalter 5"/>
          <p:cNvSpPr txBox="1">
            <a:spLocks/>
          </p:cNvSpPr>
          <p:nvPr/>
        </p:nvSpPr>
        <p:spPr bwMode="auto">
          <a:xfrm>
            <a:off x="291132" y="7602117"/>
            <a:ext cx="12316132" cy="153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650001" marR="0" lvl="0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de-DE" sz="2800" kern="0" dirty="0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B</a:t>
            </a:r>
            <a:r>
              <a:rPr kumimoji="0" lang="de-DE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ipolare</a:t>
            </a: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 Struktur der Verantwortung 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Retrospektive Verantwortung </a:t>
            </a:r>
          </a:p>
          <a:p>
            <a:pPr marL="650001" marR="0" lvl="1" indent="-650001" algn="l" defTabSz="13001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de-DE" sz="2800" b="0" kern="0" dirty="0" err="1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Proespektive</a:t>
            </a:r>
            <a:r>
              <a:rPr lang="de-DE" sz="2800" b="0" kern="0" dirty="0" smtClean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 Verantwortung</a:t>
            </a:r>
            <a:endParaRPr kumimoji="0" lang="de-DE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cs typeface="Arial" pitchFamily="34" charset="0"/>
            </a:endParaRPr>
          </a:p>
          <a:p>
            <a:pPr marL="650001" marR="0" lvl="0" indent="-650001" algn="l" defTabSz="13001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3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ＭＳ Ｐゴシック" charset="0"/>
            </a:endParaRPr>
          </a:p>
        </p:txBody>
      </p:sp>
      <p:pic>
        <p:nvPicPr>
          <p:cNvPr id="12" name="Picture 5" descr="C:\Users\Johannes\Desktop\Hochschul-Gel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003213" cy="974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418492" y="3481388"/>
            <a:ext cx="11301046" cy="2321535"/>
          </a:xfrm>
        </p:spPr>
        <p:txBody>
          <a:bodyPr tIns="108000"/>
          <a:lstStyle/>
          <a:p>
            <a:pPr algn="l" eaLnBrk="1" hangingPunct="1">
              <a:lnSpc>
                <a:spcPct val="150000"/>
              </a:lnSpc>
              <a:tabLst>
                <a:tab pos="3232150" algn="l"/>
              </a:tabLst>
            </a:pPr>
            <a:r>
              <a:rPr lang="de-DE" sz="4400" u="none" dirty="0" smtClean="0">
                <a:solidFill>
                  <a:schemeClr val="bg1"/>
                </a:solidFill>
                <a:latin typeface="Arial" pitchFamily="34" charset="0"/>
              </a:rPr>
              <a:t>2  </a:t>
            </a:r>
            <a:r>
              <a:rPr lang="de-DE" sz="4400" u="none" dirty="0" smtClean="0">
                <a:solidFill>
                  <a:schemeClr val="bg1"/>
                </a:solidFill>
                <a:latin typeface="Arial" pitchFamily="34" charset="0"/>
              </a:rPr>
              <a:t>Ressourcenreichtum – Segen oder Fluch für Entwicklung?</a:t>
            </a:r>
            <a:r>
              <a:rPr lang="de-DE" sz="4400" dirty="0" smtClean="0"/>
              <a:t/>
            </a:r>
            <a:br>
              <a:rPr lang="de-DE" sz="4400" dirty="0" smtClean="0"/>
            </a:br>
            <a:endParaRPr lang="de-DE" sz="4400" u="none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85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31807" y="468924"/>
            <a:ext cx="12316132" cy="8805524"/>
          </a:xfrm>
        </p:spPr>
        <p:txBody>
          <a:bodyPr/>
          <a:lstStyle/>
          <a:p>
            <a:pPr>
              <a:spcBef>
                <a:spcPts val="1706"/>
              </a:spcBef>
            </a:pPr>
            <a:endParaRPr lang="de-DE" sz="3400" b="0" dirty="0"/>
          </a:p>
          <a:p>
            <a:pPr marL="0" indent="0">
              <a:spcBef>
                <a:spcPts val="1706"/>
              </a:spcBef>
              <a:buNone/>
            </a:pPr>
            <a:r>
              <a:rPr lang="de-DE" sz="3400" dirty="0"/>
              <a:t>Anwendungsfall</a:t>
            </a:r>
            <a:r>
              <a:rPr lang="de-DE" sz="3400" b="0" dirty="0"/>
              <a:t>: Beschaffungsorientierte Direktinvestitionen, d.h. Sicherung der Versorgung mit knappen Rohstoffen (Erdöl, Diamanten, </a:t>
            </a:r>
            <a:r>
              <a:rPr lang="de-DE" sz="3400" b="0" dirty="0" err="1"/>
              <a:t>Coltan</a:t>
            </a:r>
            <a:r>
              <a:rPr lang="de-DE" sz="3400" b="0" dirty="0"/>
              <a:t>)</a:t>
            </a:r>
          </a:p>
          <a:p>
            <a:pPr>
              <a:spcBef>
                <a:spcPts val="1706"/>
              </a:spcBef>
            </a:pPr>
            <a:endParaRPr lang="de-DE" sz="3400" b="0" dirty="0"/>
          </a:p>
          <a:p>
            <a:pPr>
              <a:spcBef>
                <a:spcPts val="1706"/>
              </a:spcBef>
            </a:pPr>
            <a:r>
              <a:rPr lang="de-DE" sz="3400" b="0" dirty="0"/>
              <a:t>Einzelne Länder zur Erschließung dieser Ressourcen auf Kapital und Technologien von ausländischen TNU angewiesen. </a:t>
            </a:r>
          </a:p>
          <a:p>
            <a:pPr>
              <a:spcBef>
                <a:spcPts val="1706"/>
              </a:spcBef>
            </a:pPr>
            <a:r>
              <a:rPr lang="de-DE" sz="3400" b="0" dirty="0"/>
              <a:t>In kleinen und ärmeren Ländern stehen meist solche FDI - nicht die Markterschließung oder die Senkung der Produktionskosten - im Vordergrund </a:t>
            </a:r>
          </a:p>
        </p:txBody>
      </p:sp>
    </p:spTree>
    <p:extLst>
      <p:ext uri="{BB962C8B-B14F-4D97-AF65-F5344CB8AC3E}">
        <p14:creationId xmlns="" xmlns:p14="http://schemas.microsoft.com/office/powerpoint/2010/main" val="149936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250825" y="502022"/>
            <a:ext cx="12752388" cy="627062"/>
          </a:xfrm>
        </p:spPr>
        <p:txBody>
          <a:bodyPr/>
          <a:lstStyle/>
          <a:p>
            <a:pPr marL="0" indent="0"/>
            <a:r>
              <a:rPr lang="de-DE" sz="3400" dirty="0"/>
              <a:t>Erdölförderung in Afrika (1)</a:t>
            </a:r>
          </a:p>
        </p:txBody>
      </p:sp>
      <p:pic>
        <p:nvPicPr>
          <p:cNvPr id="9" name="Imag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033" t="11940" r="13826" b="5672"/>
          <a:stretch>
            <a:fillRect/>
          </a:stretch>
        </p:blipFill>
        <p:spPr bwMode="auto">
          <a:xfrm>
            <a:off x="1688859" y="2622042"/>
            <a:ext cx="9011949" cy="646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051457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1_IB_CEE_Template_e">
  <a:themeElements>
    <a:clrScheme name="Benutzerdefiniert 1">
      <a:dk1>
        <a:srgbClr val="3C3737"/>
      </a:dk1>
      <a:lt1>
        <a:srgbClr val="FFFFFF"/>
      </a:lt1>
      <a:dk2>
        <a:srgbClr val="C60C30"/>
      </a:dk2>
      <a:lt2>
        <a:srgbClr val="B7B1A9"/>
      </a:lt2>
      <a:accent1>
        <a:srgbClr val="861D25"/>
      </a:accent1>
      <a:accent2>
        <a:srgbClr val="103B66"/>
      </a:accent2>
      <a:accent3>
        <a:srgbClr val="FFFFFF"/>
      </a:accent3>
      <a:accent4>
        <a:srgbClr val="322D2D"/>
      </a:accent4>
      <a:accent5>
        <a:srgbClr val="C3ABAC"/>
      </a:accent5>
      <a:accent6>
        <a:srgbClr val="0D355C"/>
      </a:accent6>
      <a:hlink>
        <a:srgbClr val="185A24"/>
      </a:hlink>
      <a:folHlink>
        <a:srgbClr val="392047"/>
      </a:folHlink>
    </a:clrScheme>
    <a:fontScheme name="Larissa-Desig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Larissa-Design 1">
        <a:dk1>
          <a:srgbClr val="3C3737"/>
        </a:dk1>
        <a:lt1>
          <a:srgbClr val="FFFFFF"/>
        </a:lt1>
        <a:dk2>
          <a:srgbClr val="C60C30"/>
        </a:dk2>
        <a:lt2>
          <a:srgbClr val="B7B1A9"/>
        </a:lt2>
        <a:accent1>
          <a:srgbClr val="861D25"/>
        </a:accent1>
        <a:accent2>
          <a:srgbClr val="103B66"/>
        </a:accent2>
        <a:accent3>
          <a:srgbClr val="FFFFFF"/>
        </a:accent3>
        <a:accent4>
          <a:srgbClr val="322D2D"/>
        </a:accent4>
        <a:accent5>
          <a:srgbClr val="C3ABAC"/>
        </a:accent5>
        <a:accent6>
          <a:srgbClr val="0D355C"/>
        </a:accent6>
        <a:hlink>
          <a:srgbClr val="185A24"/>
        </a:hlink>
        <a:folHlink>
          <a:srgbClr val="39204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1910</Words>
  <Application>Microsoft Office PowerPoint</Application>
  <PresentationFormat>Benutzerdefiniert</PresentationFormat>
  <Paragraphs>444</Paragraphs>
  <Slides>39</Slides>
  <Notes>15</Notes>
  <HiddenSlides>0</HiddenSlides>
  <MMClips>0</MMClips>
  <ScaleCrop>false</ScaleCrop>
  <HeadingPairs>
    <vt:vector size="4" baseType="variant">
      <vt:variant>
        <vt:lpstr>Design</vt:lpstr>
      </vt:variant>
      <vt:variant>
        <vt:i4>5</vt:i4>
      </vt:variant>
      <vt:variant>
        <vt:lpstr>Folientitel</vt:lpstr>
      </vt:variant>
      <vt:variant>
        <vt:i4>39</vt:i4>
      </vt:variant>
    </vt:vector>
  </HeadingPairs>
  <TitlesOfParts>
    <vt:vector size="44" baseType="lpstr">
      <vt:lpstr>8_1_IB_CEE_Template_e</vt:lpstr>
      <vt:lpstr>3_Benutzerdefiniertes Design</vt:lpstr>
      <vt:lpstr>2_Benutzerdefiniertes Design</vt:lpstr>
      <vt:lpstr>1_Benutzerdefiniertes Design</vt:lpstr>
      <vt:lpstr>Benutzerdefiniertes Design</vt:lpstr>
      <vt:lpstr>Folie 1</vt:lpstr>
      <vt:lpstr>Fluch und Segen natürlicher Ressourcen: Wer trägt die Verantwortung? </vt:lpstr>
      <vt:lpstr>1 Zur Bedeutung von Gemeingütern </vt:lpstr>
      <vt:lpstr>Folie 4</vt:lpstr>
      <vt:lpstr>Folie 5</vt:lpstr>
      <vt:lpstr>Folie 6</vt:lpstr>
      <vt:lpstr>2  Ressourcenreichtum – Segen oder Fluch für Entwicklung? 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3 Ambivalente entwicklungspolitische Bilanz von FDI </vt:lpstr>
      <vt:lpstr>Folie 21</vt:lpstr>
      <vt:lpstr>Folie 22</vt:lpstr>
      <vt:lpstr>Folie 23</vt:lpstr>
      <vt:lpstr>Folie 24</vt:lpstr>
      <vt:lpstr>Folie 25</vt:lpstr>
      <vt:lpstr>4 Gesellschaftliche Unternehmensverantwortung </vt:lpstr>
      <vt:lpstr>Folie 27</vt:lpstr>
      <vt:lpstr>Folie 28</vt:lpstr>
      <vt:lpstr>Begründung gesellschaftlicher Unternehmensverantwortung</vt:lpstr>
      <vt:lpstr>Folie 30</vt:lpstr>
      <vt:lpstr>Folie 31</vt:lpstr>
      <vt:lpstr>Folie 32</vt:lpstr>
      <vt:lpstr>Folie 33</vt:lpstr>
      <vt:lpstr>Folie 34</vt:lpstr>
      <vt:lpstr>5 Ordnungspolitische Rahmenbedingungen zur Gestaltung der TNU-Aktivitäten </vt:lpstr>
      <vt:lpstr>Folie 36</vt:lpstr>
      <vt:lpstr>Folie 37</vt:lpstr>
      <vt:lpstr>Folie 38</vt:lpstr>
      <vt:lpstr>Folie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Johannes</dc:creator>
  <cp:lastModifiedBy>JWallacher</cp:lastModifiedBy>
  <cp:revision>143</cp:revision>
  <cp:lastPrinted>2008-10-16T12:17:56Z</cp:lastPrinted>
  <dcterms:created xsi:type="dcterms:W3CDTF">2010-09-05T08:21:58Z</dcterms:created>
  <dcterms:modified xsi:type="dcterms:W3CDTF">2014-06-04T13:34:32Z</dcterms:modified>
</cp:coreProperties>
</file>